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haveyoursay.newcastle.nsw.gov.au/broadmeadow-place-strategy" TargetMode="External"/><Relationship Id="rId3" Type="http://schemas.openxmlformats.org/officeDocument/2006/relationships/hyperlink" Target="https://www.atelierten.com/broadmeadow-rezoning-puts-sustainability-at-the-heart-of-regional-renewal/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majorprojects.planningportal.nsw.gov.au/prweb/PRRestService/mp/01/getContent?AttachRef=SUB-94482712%2120250918T120339.618+GMT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www.atelierten.com/broadmeadow-rezoning-puts-sustainability-at-the-heart-of-regional-renewal/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haveyoursay.newcastle.nsw.gov.au/broadmeadow-place-strategy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mopt.vic.gov.au" TargetMode="External"/><Relationship Id="rId2" Type="http://schemas.openxmlformats.org/officeDocument/2006/relationships/hyperlink" Target="https://www.queenelizabetholympicpark.co.uk" TargetMode="External"/><Relationship Id="rId3" Type="http://schemas.openxmlformats.org/officeDocument/2006/relationships/hyperlink" Target="https://haveyoursay.newcastle.nsw.gov.au/broadmeadow-place-strategy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haveyoursay.newcastle.nsw.gov.au/broadmeadow-place-strategy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iavm.org/built-with-community-and-culture/" TargetMode="External"/><Relationship Id="rId3" Type="http://schemas.openxmlformats.org/officeDocument/2006/relationships/hyperlink" Target="https://www.fih.ch/about-fih/fih-facilities/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haveyoursay.newcastle.nsw.gov.au/broadmeadow-place-strategy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www.theurbandeveloper.com/articles/broadmeadow-rezoning-nsw-government-city-west-green-square-affordable-apartments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novocastrian.group/hunter-park/" TargetMode="External"/><Relationship Id="rId3" Type="http://schemas.openxmlformats.org/officeDocument/2006/relationships/hyperlink" Target="https://www.fih.ch/about-fih/fih-facilities/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majorprojects.planningportal.nsw.gov.au/prweb/PRRestService/mp/01/getContent?AttachRef=SUB-94482712%2120250918T120339.618+GMT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haveyoursay.newcastle.nsw.gov.au/broadmeadow-place-strategy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www.atelierten.com/broadmeadow-rezoning-puts-sustainability-at-the-heart-of-regional-renewal/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hyperlink" Target="https://haveyoursay.newcastle.nsw.gov.au/broadmeadow-place-strategy" TargetMode="External"/><Relationship Id="rId2" Type="http://schemas.openxmlformats.org/officeDocument/2006/relationships/hyperlink" Target="https://haveyoursay.newcastle.nsw.gov.au/broadmeadow-place-strategy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0" y="548640"/>
            <a:ext cx="5212080" cy="502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0" b="1" dirty="0">
                <a:solidFill>
                  <a:srgbClr val="1A2E4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</a:t>
            </a:r>
            <a:endParaRPr lang="en-US" sz="18000" dirty="0"/>
          </a:p>
        </p:txBody>
      </p:sp>
      <p:sp>
        <p:nvSpPr>
          <p:cNvPr id="4" name="Text 2"/>
          <p:cNvSpPr/>
          <p:nvPr/>
        </p:nvSpPr>
        <p:spPr>
          <a:xfrm>
            <a:off x="502920" y="1005840"/>
            <a:ext cx="8686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BROADMEADOW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502920" y="1920240"/>
            <a:ext cx="8686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INTEGRATED MASTER PLAN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502920" y="2816352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2962656"/>
            <a:ext cx="10058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580-Hectare Vision  ·  48 Towers  ·  Multi-Code Oval + MJS Rectangular + Arena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346704"/>
            <a:ext cx="10058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Indoor Aquatic Centre  ·  Rail Loop Integration  ·  Energy-Independent Infrastructure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3840480"/>
            <a:ext cx="2697480" cy="1508760"/>
          </a:xfrm>
          <a:prstGeom prst="roundRect">
            <a:avLst>
              <a:gd name="adj" fmla="val 4848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76072" y="3950208"/>
            <a:ext cx="25511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580 ha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576072" y="4663440"/>
            <a:ext cx="25511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Precinct Area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355848" y="3840480"/>
            <a:ext cx="2697480" cy="1508760"/>
          </a:xfrm>
          <a:prstGeom prst="roundRect">
            <a:avLst>
              <a:gd name="adj" fmla="val 4848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29000" y="3950208"/>
            <a:ext cx="25511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48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3429000" y="4663440"/>
            <a:ext cx="25511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Residential Towers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08776" y="3840480"/>
            <a:ext cx="2697480" cy="1508760"/>
          </a:xfrm>
          <a:prstGeom prst="roundRect">
            <a:avLst>
              <a:gd name="adj" fmla="val 4848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81928" y="3950208"/>
            <a:ext cx="25511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75k→100k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281928" y="4663440"/>
            <a:ext cx="25511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Seats (Phased)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9061704" y="3840480"/>
            <a:ext cx="2697480" cy="1508760"/>
          </a:xfrm>
          <a:prstGeom prst="roundRect">
            <a:avLst>
              <a:gd name="adj" fmla="val 4848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34856" y="3950208"/>
            <a:ext cx="255117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2.2M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9134856" y="4663440"/>
            <a:ext cx="25511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Visits Target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02920" y="559612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Presentation  |  Broadmeadow, Newcastle NSW  |  ARIA Integrated Master Plan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COMPARISON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vs NSW 2025 Place Strategy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70432"/>
            <a:ext cx="2240280" cy="329184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57784" y="1207008"/>
            <a:ext cx="21305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834640" y="1170432"/>
            <a:ext cx="3840480" cy="329184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89504" y="1207008"/>
            <a:ext cx="37307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NSW 2025 Strategy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766560" y="1170432"/>
            <a:ext cx="3566160" cy="329184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21424" y="1207008"/>
            <a:ext cx="3456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Plan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0424160" y="1170432"/>
            <a:ext cx="1490472" cy="329184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479024" y="1207008"/>
            <a:ext cx="1380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1517904"/>
            <a:ext cx="11411712" cy="374904"/>
          </a:xfrm>
          <a:prstGeom prst="rect">
            <a:avLst/>
          </a:prstGeom>
          <a:solidFill>
            <a:srgbClr val="121E2D"/>
          </a:solidFill>
          <a:ln w="12700">
            <a:solidFill>
              <a:srgbClr val="121E2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7784" y="1563624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Precinct Area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889504" y="1563624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313 ha statutory precinct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21424" y="1563624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580 ha integrated master plan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0479024" y="1563624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+85%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02920" y="1911096"/>
            <a:ext cx="11411712" cy="374904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57784" y="1956816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Horizon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889504" y="1956816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30-year staged strategy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21424" y="1956816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2026–2040 + long-term horizon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0479024" y="1956816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Aligned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02920" y="2304288"/>
            <a:ext cx="11411712" cy="374904"/>
          </a:xfrm>
          <a:prstGeom prst="rect">
            <a:avLst/>
          </a:prstGeom>
          <a:solidFill>
            <a:srgbClr val="121E2D"/>
          </a:solidFill>
          <a:ln w="12700">
            <a:solidFill>
              <a:srgbClr val="121E2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57784" y="2350008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(Long Term)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889504" y="2350008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~20,000 homes / ~48,000 residents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821424" y="2350008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20,200+ apts / ~48,500 residents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0479024" y="2350008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exceeds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02920" y="2697480"/>
            <a:ext cx="11411712" cy="374904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57784" y="2743200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(Near-Term)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2889504" y="2743200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3,200 homes — govt land (Aug 2025)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21424" y="2743200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5,880 HPICS apts to 2038 → 20,200+ at uplift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0479024" y="2743200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+84%→ +1%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02920" y="3090672"/>
            <a:ext cx="11411712" cy="374904"/>
          </a:xfrm>
          <a:prstGeom prst="rect">
            <a:avLst/>
          </a:prstGeom>
          <a:solidFill>
            <a:srgbClr val="121E2D"/>
          </a:solidFill>
          <a:ln w="12700">
            <a:solidFill>
              <a:srgbClr val="121E2D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57784" y="3136392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Affordable Housing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2889504" y="3136392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5–10% → 1,000–2,000 units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821424" y="3136392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 → 2,626 units / ~6,300 people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10479024" y="3136392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2.6× NSW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502920" y="3483864"/>
            <a:ext cx="11411712" cy="374904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57784" y="3529584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Seats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889504" y="3529584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~44,600 (existing venues)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6821424" y="3529584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75k Ph1 → 100k Ph2 (Oval 45k→60k + MJS Rect. 30k→40k)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10479024" y="3529584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2.2× NSW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02920" y="3877056"/>
            <a:ext cx="11411712" cy="374904"/>
          </a:xfrm>
          <a:prstGeom prst="rect">
            <a:avLst/>
          </a:prstGeom>
          <a:solidFill>
            <a:srgbClr val="121E2D"/>
          </a:solidFill>
          <a:ln w="12700">
            <a:solidFill>
              <a:srgbClr val="121E2D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57784" y="3922776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Sports Venues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2889504" y="3922776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Multipurpose arena (7–11k seats)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821424" y="3922776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Oval 45k + MJS Rect. upgraded 40k + Arena 15k retractable + FIH Hockey Hub + FINA Aquatic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10479024" y="3922776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5-venue precinct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502920" y="4270248"/>
            <a:ext cx="11411712" cy="374904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57784" y="4315968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Visitor Target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2889504" y="4315968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1.8M (govt planning baseline)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6821424" y="4315968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1.8–2.2M at full maturity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10479024" y="4315968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exceeds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502920" y="4663440"/>
            <a:ext cx="11411712" cy="374904"/>
          </a:xfrm>
          <a:prstGeom prst="rect">
            <a:avLst/>
          </a:prstGeom>
          <a:solidFill>
            <a:srgbClr val="121E2D"/>
          </a:solidFill>
          <a:ln w="12700">
            <a:solidFill>
              <a:srgbClr val="121E2D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57784" y="4709160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Infrastructure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2889504" y="4709160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Net-zero pathway (precinct)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6821424" y="4709160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95–98% self-sufficient, 143.4 MW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10479024" y="4709160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leads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502920" y="5056632"/>
            <a:ext cx="11411712" cy="374904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557784" y="5102352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 Investment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2889504" y="5102352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 transit + light rail extension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6821424" y="5102352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A$1.36B Interchange by 2028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10479024" y="5102352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funded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502920" y="5449824"/>
            <a:ext cx="11411712" cy="374904"/>
          </a:xfrm>
          <a:prstGeom prst="rect">
            <a:avLst/>
          </a:prstGeom>
          <a:solidFill>
            <a:srgbClr val="121E2D"/>
          </a:solidFill>
          <a:ln w="12700">
            <a:solidFill>
              <a:srgbClr val="121E2D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557784" y="5495544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Employment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2889504" y="5495544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15,000 jobs (long term)</a:t>
            </a:r>
            <a:endParaRPr lang="en-US" sz="1000" dirty="0"/>
          </a:p>
        </p:txBody>
      </p:sp>
      <p:sp>
        <p:nvSpPr>
          <p:cNvPr id="67" name="Text 65"/>
          <p:cNvSpPr/>
          <p:nvPr/>
        </p:nvSpPr>
        <p:spPr>
          <a:xfrm>
            <a:off x="6821424" y="5495544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15,000 construction + 3,500 FTE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10479024" y="5495544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adds FTE</a:t>
            </a: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502920" y="5843016"/>
            <a:ext cx="11411712" cy="374904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557784" y="5888736"/>
            <a:ext cx="21305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Agency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2889504" y="5888736"/>
            <a:ext cx="373075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HCCDC coordination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821424" y="5888736"/>
            <a:ext cx="345643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ARIA-led integrated delivery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10479024" y="5888736"/>
            <a:ext cx="13807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Diff. model</a:t>
            </a:r>
            <a:endParaRPr lang="en-US" sz="1000" dirty="0"/>
          </a:p>
        </p:txBody>
      </p:sp>
      <p:sp>
        <p:nvSpPr>
          <p:cNvPr id="74" name="Text 72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NSW Broadmeadow Place Strategy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KPI Briefing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Atelier Ten Sustainability Report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DDD8CE"/>
          </a:solidFill>
          <a:ln w="12700">
            <a:solidFill>
              <a:srgbClr val="DDD8C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ECONOMIC PERFORMANCE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Projected Visitor &amp; Economic Targets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70432"/>
            <a:ext cx="3611880" cy="1691640"/>
          </a:xfrm>
          <a:prstGeom prst="roundRect">
            <a:avLst>
              <a:gd name="adj" fmla="val 4324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261872"/>
            <a:ext cx="3429000" cy="8458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1.8–2.2M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576072" y="2117750"/>
            <a:ext cx="3465576" cy="4398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Visits at Maturity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6072" y="2557577"/>
            <a:ext cx="3465576" cy="2706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1.8M NSW planning baseline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398264" y="1170432"/>
            <a:ext cx="3611880" cy="1691640"/>
          </a:xfrm>
          <a:prstGeom prst="roundRect">
            <a:avLst>
              <a:gd name="adj" fmla="val 4324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89704" y="1261872"/>
            <a:ext cx="3429000" cy="8458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600 Days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471416" y="2117750"/>
            <a:ext cx="3465576" cy="4398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Programmed Events p.a.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471416" y="2557577"/>
            <a:ext cx="3465576" cy="2706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Multi-venue year-round calendar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8293608" y="1170432"/>
            <a:ext cx="3611880" cy="1691640"/>
          </a:xfrm>
          <a:prstGeom prst="roundRect">
            <a:avLst>
              <a:gd name="adj" fmla="val 4324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385048" y="1261872"/>
            <a:ext cx="3429000" cy="8458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A$95–123M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8366760" y="2117750"/>
            <a:ext cx="3465576" cy="4398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Precinct Revenue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366760" y="2557577"/>
            <a:ext cx="3465576" cy="2706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capture + venues + energy + licences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02920" y="2999232"/>
            <a:ext cx="2697480" cy="1298448"/>
          </a:xfrm>
          <a:prstGeom prst="roundRect">
            <a:avLst>
              <a:gd name="adj" fmla="val 5634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090672"/>
            <a:ext cx="2514600" cy="649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~15,000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576072" y="3726363"/>
            <a:ext cx="2551176" cy="3375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Jobs at Peak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355848" y="2999232"/>
            <a:ext cx="2697480" cy="1298448"/>
          </a:xfrm>
          <a:prstGeom prst="roundRect">
            <a:avLst>
              <a:gd name="adj" fmla="val 5634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47288" y="3090672"/>
            <a:ext cx="2514600" cy="649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3,500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3429000" y="3726363"/>
            <a:ext cx="2551176" cy="3375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FTE Roles at Maturity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208776" y="2999232"/>
            <a:ext cx="2697480" cy="1298448"/>
          </a:xfrm>
          <a:prstGeom prst="roundRect">
            <a:avLst>
              <a:gd name="adj" fmla="val 5634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00216" y="3090672"/>
            <a:ext cx="2514600" cy="649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A$1.12B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6281928" y="3726363"/>
            <a:ext cx="2551176" cy="3375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Cost Savings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9061704" y="2999232"/>
            <a:ext cx="2697480" cy="1298448"/>
          </a:xfrm>
          <a:prstGeom prst="roundRect">
            <a:avLst>
              <a:gd name="adj" fmla="val 5634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153144" y="3090672"/>
            <a:ext cx="2514600" cy="6492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A$84M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9134856" y="3726363"/>
            <a:ext cx="2551176" cy="3375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Corridor Multiplier Savings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02920" y="4462272"/>
            <a:ext cx="11183112" cy="1783080"/>
          </a:xfrm>
          <a:prstGeom prst="roundRect">
            <a:avLst>
              <a:gd name="adj" fmla="val 5128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5800" y="4553712"/>
            <a:ext cx="10817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Visitor Target Comparison — ARIA vs Benchmarks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85800" y="4956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NSW Place Strategy Baseline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685800" y="5248656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1.8M p.a.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85800" y="557784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A6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plan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3429000" y="4956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Node 01 (near-term)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3429000" y="5248656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1.8M p.a.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3429000" y="557784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A6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Conservative case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6172200" y="4956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Node 01 (maturity)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172200" y="5248656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2.2M p.a.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6172200" y="557784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A6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precinct activation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8915400" y="4956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Melbourne Olympic Park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8915400" y="5248656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~2.5M p.a.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8915400" y="557784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A6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benchmark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KPI Briefing</a:t>
            </a:r>
            <a:pPr indent="0" marL="0">
              <a:buNone/>
            </a:pPr>
            <a:r>
              <a:rPr lang="en-US" sz="900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NSW Planning Portal — Hunter Indoor Sports Centre report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&amp; RESILIENCE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Water, Flood &amp; Blue-Green Infrastructure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70432"/>
            <a:ext cx="3611880" cy="1508760"/>
          </a:xfrm>
          <a:prstGeom prst="roundRect">
            <a:avLst>
              <a:gd name="adj" fmla="val 4848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261872"/>
            <a:ext cx="3429000" cy="7543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72 ML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576072" y="2015338"/>
            <a:ext cx="3465576" cy="3922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Underground Stormwater Storage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6072" y="2407615"/>
            <a:ext cx="3465576" cy="241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3-tank cascade system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398264" y="1170432"/>
            <a:ext cx="3611880" cy="1508760"/>
          </a:xfrm>
          <a:prstGeom prst="roundRect">
            <a:avLst>
              <a:gd name="adj" fmla="val 4848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89704" y="1261872"/>
            <a:ext cx="3429000" cy="7543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3.2 km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471416" y="2015338"/>
            <a:ext cx="3465576" cy="3922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Styx Creek Blue-Green Corridor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471416" y="2407615"/>
            <a:ext cx="3465576" cy="241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recreation nodes · ecological restoration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8293608" y="1170432"/>
            <a:ext cx="3611880" cy="1508760"/>
          </a:xfrm>
          <a:prstGeom prst="roundRect">
            <a:avLst>
              <a:gd name="adj" fmla="val 4848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385048" y="1261872"/>
            <a:ext cx="3429000" cy="7543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4.5–6 ML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8366760" y="2015338"/>
            <a:ext cx="3465576" cy="3922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Water Reuse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366760" y="2407615"/>
            <a:ext cx="3465576" cy="2414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Hockey, irrigation and cooling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" y="2816352"/>
            <a:ext cx="5394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Flood &amp; Drainage Management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3200400"/>
            <a:ext cx="5394960" cy="2148840"/>
          </a:xfrm>
          <a:prstGeom prst="rect">
            <a:avLst/>
          </a:prstGeom>
          <a:noFill/>
          <a:ln/>
        </p:spPr>
        <p:txBody>
          <a:bodyPr wrap="square" lIns="50800" tIns="76200" rIns="76200" bIns="50800" rtlCol="0" anchor="t"/>
          <a:lstStyle/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Post-development peak discharge matches pre-development levels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 ML cascade across three major underground tanks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Tank 1: primary detention  ·  Tank 2: reuse  ·  Tank 3: overflow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4.5–6 ML per year reuse for hockey, irrigation and cooling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staging — flood works precede residential delivery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Use Safety Report addresses regional gas pipeline corridor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91072" y="2816352"/>
            <a:ext cx="5394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Landscape &amp; Open Space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291072" y="3200400"/>
            <a:ext cx="5394960" cy="2148840"/>
          </a:xfrm>
          <a:prstGeom prst="rect">
            <a:avLst/>
          </a:prstGeom>
          <a:noFill/>
          <a:ln/>
        </p:spPr>
        <p:txBody>
          <a:bodyPr wrap="square" lIns="50800" tIns="76200" rIns="76200" bIns="50800" rtlCol="0" anchor="t"/>
          <a:lstStyle/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3.2 km Styx Creek Greenway — continuous cycle and pedestrian route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recreation nodes connecting Zones E, A and D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Ecological restoration of riparian margins along creek banks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Blue-green corridor doubles as flood attenuation and public space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800 m Festival Boulevard with shared paths in storm system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Adaptation Plan embedded in all staging decisions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02920" y="5138928"/>
            <a:ext cx="11183112" cy="1170432"/>
          </a:xfrm>
          <a:prstGeom prst="roundRect">
            <a:avLst>
              <a:gd name="adj" fmla="val 7813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" y="5230368"/>
            <a:ext cx="108173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NSW Comparison — Place Strategy Alignment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85800" y="5550408"/>
            <a:ext cx="108173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NSW Place Strategy (2025) </a:t>
            </a:r>
            <a:pPr indent="0" marL="0">
              <a:buNone/>
            </a:pPr>
            <a:r>
              <a:rPr lang="en-US" sz="10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Styx Creek revitalisation, raising of Griffiths and Lambton roads, and key flood mitigation works as "game changers" for the precinct. ARIA's 72 ML cascade system and 3.2 km blue-green corridor directly address these infrastructure gaps, providing a funded, staged engineering solution that precedes residential delivery.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KPI Briefing — Water Chapter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Atelier Ten Sustainability Strategy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DDD8CE"/>
          </a:solidFill>
          <a:ln w="12700">
            <a:solidFill>
              <a:srgbClr val="DDD8C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STAGING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Delivery Staging &amp; Timeline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70432"/>
            <a:ext cx="2697480" cy="475488"/>
          </a:xfrm>
          <a:prstGeom prst="roundRect">
            <a:avLst>
              <a:gd name="adj" fmla="val 15385"/>
            </a:avLst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76072" y="1188720"/>
            <a:ext cx="25511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Phase 1  ·  2026–2028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57784" y="1700784"/>
            <a:ext cx="2587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Transport &amp; Enabling Works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2029968"/>
            <a:ext cx="2697480" cy="4224528"/>
          </a:xfrm>
          <a:prstGeom prst="roundRect">
            <a:avLst>
              <a:gd name="adj" fmla="val 2712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12648" y="2139696"/>
            <a:ext cx="2496312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Broadmeadow Master Interchange opens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Styx Creek flood mitigation starts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First-move rezoning sites activated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Node 01 energy microgrid design begins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Festival Boulevard enabling works start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12648" y="4535424"/>
            <a:ext cx="2478024" cy="18288"/>
          </a:xfrm>
          <a:prstGeom prst="rect">
            <a:avLst/>
          </a:prstGeom>
          <a:solidFill>
            <a:srgbClr val="C8C4B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94360" y="4608576"/>
            <a:ext cx="2514600" cy="1536192"/>
          </a:xfrm>
          <a:prstGeom prst="roundRect">
            <a:avLst>
              <a:gd name="adj" fmla="val 3571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4791456"/>
            <a:ext cx="2514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A$1.36B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594360" y="5577840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 transport package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364992" y="1170432"/>
            <a:ext cx="2697480" cy="475488"/>
          </a:xfrm>
          <a:prstGeom prst="roundRect">
            <a:avLst>
              <a:gd name="adj" fmla="val 15385"/>
            </a:avLst>
          </a:prstGeom>
          <a:solidFill>
            <a:srgbClr val="20808D"/>
          </a:solidFill>
          <a:ln w="12700">
            <a:solidFill>
              <a:srgbClr val="20808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38144" y="1188720"/>
            <a:ext cx="25511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Phase 2  ·  2028–2031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419856" y="1700784"/>
            <a:ext cx="2587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Venue &amp; Residential Launch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364992" y="2029968"/>
            <a:ext cx="2697480" cy="4224528"/>
          </a:xfrm>
          <a:prstGeom prst="roundRect">
            <a:avLst>
              <a:gd name="adj" fmla="val 2712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74720" y="2139696"/>
            <a:ext cx="2496312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NRL Stadium construction commenced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Aquatic Centre + Indoor Arena (retractable roof) groundwork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First residential towers (Zones A &amp; B)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Node 01 energy microgrid commissioned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ARIA Academy fit-out complete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474720" y="4535424"/>
            <a:ext cx="2478024" cy="18288"/>
          </a:xfrm>
          <a:prstGeom prst="rect">
            <a:avLst/>
          </a:prstGeom>
          <a:solidFill>
            <a:srgbClr val="C8C4B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456432" y="4608576"/>
            <a:ext cx="2514600" cy="1536192"/>
          </a:xfrm>
          <a:prstGeom prst="roundRect">
            <a:avLst>
              <a:gd name="adj" fmla="val 3571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56432" y="4791456"/>
            <a:ext cx="2514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0808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5,880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3456432" y="5577840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apartments staged to 2038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227064" y="1170432"/>
            <a:ext cx="2697480" cy="475488"/>
          </a:xfrm>
          <a:prstGeom prst="roundRect">
            <a:avLst>
              <a:gd name="adj" fmla="val 15385"/>
            </a:avLst>
          </a:prstGeom>
          <a:solidFill>
            <a:srgbClr val="7E57C2"/>
          </a:solidFill>
          <a:ln w="12700">
            <a:solidFill>
              <a:srgbClr val="7E57C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00216" y="1188720"/>
            <a:ext cx="25511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Phase 3  ·  2031–2035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6281928" y="1700784"/>
            <a:ext cx="2587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Precinct Activation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27064" y="2029968"/>
            <a:ext cx="2697480" cy="4224528"/>
          </a:xfrm>
          <a:prstGeom prst="roundRect">
            <a:avLst>
              <a:gd name="adj" fmla="val 2712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36792" y="2139696"/>
            <a:ext cx="2496312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Soccer Stadium + FIH Olympic Hockey Hub open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Indoor Aquatic Centre opens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All 4 Styx Creek Corridor nodes open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Hamilton North mixed-use opens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Showground adaptive reuse complete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336792" y="4535424"/>
            <a:ext cx="2478024" cy="18288"/>
          </a:xfrm>
          <a:prstGeom prst="rect">
            <a:avLst/>
          </a:prstGeom>
          <a:solidFill>
            <a:srgbClr val="C8C4B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318504" y="4608576"/>
            <a:ext cx="2514600" cy="1536192"/>
          </a:xfrm>
          <a:prstGeom prst="roundRect">
            <a:avLst>
              <a:gd name="adj" fmla="val 3571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18504" y="4791456"/>
            <a:ext cx="2514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7E57C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600</a:t>
            </a:r>
            <a:endParaRPr lang="en-US" sz="3200" dirty="0"/>
          </a:p>
        </p:txBody>
      </p:sp>
      <p:sp>
        <p:nvSpPr>
          <p:cNvPr id="32" name="Text 30"/>
          <p:cNvSpPr/>
          <p:nvPr/>
        </p:nvSpPr>
        <p:spPr>
          <a:xfrm>
            <a:off x="6318504" y="5577840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Programmed event days p.a.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9089136" y="1170432"/>
            <a:ext cx="2697480" cy="475488"/>
          </a:xfrm>
          <a:prstGeom prst="roundRect">
            <a:avLst>
              <a:gd name="adj" fmla="val 15385"/>
            </a:avLst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162288" y="1188720"/>
            <a:ext cx="25511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Phase 4  ·  2035–2040+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9144000" y="1700784"/>
            <a:ext cx="2587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 Precinct Maturity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9089136" y="2029968"/>
            <a:ext cx="2697480" cy="4224528"/>
          </a:xfrm>
          <a:prstGeom prst="roundRect">
            <a:avLst>
              <a:gd name="adj" fmla="val 2712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9198864" y="2139696"/>
            <a:ext cx="2496312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All 45 towers in delivery or complete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143.4 MW renewable at full capacity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A$122.7M annual precinct revenue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3,500 ongoing FTE roles operational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15-min neighbourhood standard met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9198864" y="4535424"/>
            <a:ext cx="2478024" cy="18288"/>
          </a:xfrm>
          <a:prstGeom prst="rect">
            <a:avLst/>
          </a:prstGeom>
          <a:solidFill>
            <a:srgbClr val="C8C4B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180576" y="4608576"/>
            <a:ext cx="2514600" cy="1536192"/>
          </a:xfrm>
          <a:prstGeom prst="roundRect">
            <a:avLst>
              <a:gd name="adj" fmla="val 3571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9180576" y="4791456"/>
            <a:ext cx="2514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43A04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2.2M</a:t>
            </a:r>
            <a:endParaRPr lang="en-US" sz="3200" dirty="0"/>
          </a:p>
        </p:txBody>
      </p:sp>
      <p:sp>
        <p:nvSpPr>
          <p:cNvPr id="41" name="Text 39"/>
          <p:cNvSpPr/>
          <p:nvPr/>
        </p:nvSpPr>
        <p:spPr>
          <a:xfrm>
            <a:off x="9180576" y="5577840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visits at maturity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KPI Briefing — Staging Chapter</a:t>
            </a:r>
            <a:pPr indent="0" marL="0">
              <a:buNone/>
            </a:pPr>
            <a:r>
              <a:rPr lang="en-US" sz="900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NSW Place Strategy Implementation Plan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BENCHMARKS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Benchmarking Against Global Precincts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70432"/>
            <a:ext cx="2240280" cy="347472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207008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Precinct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2834640" y="1170432"/>
            <a:ext cx="1280160" cy="347472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80360" y="120700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206240" y="1170432"/>
            <a:ext cx="1188720" cy="347472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51960" y="120700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Seats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486400" y="1170432"/>
            <a:ext cx="1325880" cy="347472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532120" y="1207008"/>
            <a:ext cx="1234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Visits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903720" y="1170432"/>
            <a:ext cx="1508760" cy="347472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49440" y="120700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8503920" y="1170432"/>
            <a:ext cx="640080" cy="347472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49640" y="120700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Rail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9235440" y="1170432"/>
            <a:ext cx="2816352" cy="347472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281160" y="1207008"/>
            <a:ext cx="2724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Feature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02920" y="1536192"/>
            <a:ext cx="11548872" cy="914400"/>
          </a:xfrm>
          <a:prstGeom prst="rect">
            <a:avLst/>
          </a:prstGeom>
          <a:solidFill>
            <a:srgbClr val="121E2D"/>
          </a:solidFill>
          <a:ln w="12700">
            <a:solidFill>
              <a:srgbClr val="121E2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57784" y="1609344"/>
            <a:ext cx="21305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Melbourne Olympic Park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889504" y="1609344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Melbourne, AU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261104" y="1609344"/>
            <a:ext cx="107899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~60,000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541264" y="1609344"/>
            <a:ext cx="12161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~2.5M p.a.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958584" y="1609344"/>
            <a:ext cx="13990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~5,000 nearby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558784" y="1609344"/>
            <a:ext cx="5303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9290304" y="1609344"/>
            <a:ext cx="2706624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Multi-venue precinct: MCG, Rod Laver Arena, AAMI Park — rail-integrated event district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02920" y="2468880"/>
            <a:ext cx="11548872" cy="914400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57784" y="2542032"/>
            <a:ext cx="21305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Queen Elizabeth Olympic Park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889504" y="2542032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London, UK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261104" y="2542032"/>
            <a:ext cx="107899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~80,000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541264" y="2542032"/>
            <a:ext cx="12161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~4M p.a.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958584" y="2542032"/>
            <a:ext cx="13990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10,000+ delivered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8558784" y="2542032"/>
            <a:ext cx="5303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9290304" y="2542032"/>
            <a:ext cx="2706624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 ha 2012 Olympic legacy: multi-stadium, aquatic centre, velodrome — mixed-use district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02920" y="3401568"/>
            <a:ext cx="11548872" cy="914400"/>
          </a:xfrm>
          <a:prstGeom prst="rect">
            <a:avLst/>
          </a:prstGeom>
          <a:solidFill>
            <a:srgbClr val="121E2D"/>
          </a:solidFill>
          <a:ln w="12700">
            <a:solidFill>
              <a:srgbClr val="121E2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57784" y="3474720"/>
            <a:ext cx="21305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Wembley Park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2889504" y="3474720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London, UK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261104" y="3474720"/>
            <a:ext cx="107899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~90,000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541264" y="3474720"/>
            <a:ext cx="12161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~5M p.a.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6958584" y="3474720"/>
            <a:ext cx="13990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7,000 new homes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8558784" y="3474720"/>
            <a:ext cx="5303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9290304" y="3474720"/>
            <a:ext cx="2706624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Residential-stadium integration: retail, hospitality and precinct living around arena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02920" y="4334256"/>
            <a:ext cx="11548872" cy="914400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57784" y="4407408"/>
            <a:ext cx="21305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Sports Hub Singapore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2889504" y="4407408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Singapore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4261104" y="4407408"/>
            <a:ext cx="107899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~55,000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5541264" y="4407408"/>
            <a:ext cx="12161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~1.5M p.a.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6958584" y="4407408"/>
            <a:ext cx="13990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district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8558784" y="4407408"/>
            <a:ext cx="5303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9290304" y="4407408"/>
            <a:ext cx="2706624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Year-round activation, retractable roof, energy-efficient design — Asia-Pacific benchmark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502920" y="5266944"/>
            <a:ext cx="11548872" cy="914400"/>
          </a:xfrm>
          <a:prstGeom prst="rect">
            <a:avLst/>
          </a:prstGeom>
          <a:solidFill>
            <a:srgbClr val="1A2C18"/>
          </a:solidFill>
          <a:ln w="19050">
            <a:solidFill>
              <a:srgbClr val="C8922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57784" y="5340096"/>
            <a:ext cx="21305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Broadmeadow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2889504" y="5340096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Newcastle, AU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4261104" y="5340096"/>
            <a:ext cx="107899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75k→100k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5541264" y="5340096"/>
            <a:ext cx="12161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1.8–2.2M p.a.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6958584" y="5340096"/>
            <a:ext cx="13990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20,200+ (48 towers)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8558784" y="5340096"/>
            <a:ext cx="5303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9290304" y="5340096"/>
            <a:ext cx="2706624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Energy-independent · Oval 45k→60k (NRL/AFL/Cricket) · MJS Rect. 30k→40k (Soccer/Rugby/Origin) · Arena 15k · FINA aquatic · 600 event days/year</a:t>
            </a:r>
            <a:endParaRPr lang="en-US" sz="1100" dirty="0"/>
          </a:p>
        </p:txBody>
      </p:sp>
      <p:sp>
        <p:nvSpPr>
          <p:cNvPr id="60" name="Text 58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Melbourne &amp; Olympic Park Trust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London Legacy Development Corporation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KPI Briefing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1463040"/>
            <a:ext cx="4023360" cy="3840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16223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</a:t>
            </a:r>
            <a:endParaRPr lang="en-US" sz="11000" dirty="0"/>
          </a:p>
        </p:txBody>
      </p:sp>
      <p:sp>
        <p:nvSpPr>
          <p:cNvPr id="4" name="Text 2"/>
          <p:cNvSpPr/>
          <p:nvPr/>
        </p:nvSpPr>
        <p:spPr>
          <a:xfrm>
            <a:off x="502920" y="777240"/>
            <a:ext cx="9601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BROADMEADOW'S NEXT URBAN DISTRICT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502920" y="1773936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920240"/>
            <a:ext cx="10789920" cy="621792"/>
          </a:xfrm>
          <a:prstGeom prst="roundRect">
            <a:avLst>
              <a:gd name="adj" fmla="val 882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" y="1975104"/>
            <a:ext cx="15727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580 ha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212848" y="2039112"/>
            <a:ext cx="22860" cy="384048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395728" y="1993392"/>
            <a:ext cx="87050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precinct — Australia's most ambitious urban renewal project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02920" y="2633472"/>
            <a:ext cx="10789920" cy="621792"/>
          </a:xfrm>
          <a:prstGeom prst="roundRect">
            <a:avLst>
              <a:gd name="adj" fmla="val 8824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688336"/>
            <a:ext cx="15727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48 Towers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212848" y="2752344"/>
            <a:ext cx="22860" cy="384048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395728" y="2706624"/>
            <a:ext cx="87050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20,200+ apartments — surpasses NSW 20,000 target with 13% affordable housing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02920" y="3346704"/>
            <a:ext cx="10789920" cy="621792"/>
          </a:xfrm>
          <a:prstGeom prst="roundRect">
            <a:avLst>
              <a:gd name="adj" fmla="val 882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8368" y="3401568"/>
            <a:ext cx="15727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75k→100k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212848" y="3465576"/>
            <a:ext cx="22860" cy="384048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395728" y="3419856"/>
            <a:ext cx="87050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Oval 45k→60k + MJS Rect. 30k→40k (Zone B) · Arena 15k retractable · Hockey Hub 5k FIH · Aquatic 2.5k FINA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502920" y="4059936"/>
            <a:ext cx="10789920" cy="621792"/>
          </a:xfrm>
          <a:prstGeom prst="roundRect">
            <a:avLst>
              <a:gd name="adj" fmla="val 8824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58368" y="4114800"/>
            <a:ext cx="15727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2028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2212848" y="4178808"/>
            <a:ext cx="22860" cy="384048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395728" y="4133088"/>
            <a:ext cx="87050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 Interchange opens — 800 m rail access to every precinct asset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502920" y="4773168"/>
            <a:ext cx="10789920" cy="621792"/>
          </a:xfrm>
          <a:prstGeom prst="roundRect">
            <a:avLst>
              <a:gd name="adj" fmla="val 882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4828032"/>
            <a:ext cx="15727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183.9%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2212848" y="4892040"/>
            <a:ext cx="22860" cy="384048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395728" y="4846320"/>
            <a:ext cx="87050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 grid coverage — net energy-positive, A$13M+/yr export revenue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502920" y="5486400"/>
            <a:ext cx="10789920" cy="621792"/>
          </a:xfrm>
          <a:prstGeom prst="roundRect">
            <a:avLst>
              <a:gd name="adj" fmla="val 8824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58368" y="5541264"/>
            <a:ext cx="15727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2.2M visits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2212848" y="5605272"/>
            <a:ext cx="22860" cy="384048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395728" y="5559552"/>
            <a:ext cx="87050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visitor target at maturity — surpassing NSW planning benchmarks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502920" y="6473952"/>
            <a:ext cx="10789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Integrated Master Plan  ·  Broadmeadow, Newcastle NSW  ·  Strategic Presentation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— BEYOND 100%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ARIA Exceeds 105% Power Product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70432"/>
            <a:ext cx="3657600" cy="4297680"/>
          </a:xfrm>
          <a:prstGeom prst="roundRect">
            <a:avLst>
              <a:gd name="adj" fmla="val 2500"/>
            </a:avLst>
          </a:prstGeom>
          <a:solidFill>
            <a:srgbClr val="1A2E45"/>
          </a:solidFill>
          <a:ln w="25400">
            <a:solidFill>
              <a:srgbClr val="C8922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1170432"/>
            <a:ext cx="3657600" cy="566928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2070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1463040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Towers + Stadiums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1874520"/>
            <a:ext cx="34747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164.8%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502920" y="251460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 Coverage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48640" y="2834640"/>
            <a:ext cx="3383280" cy="475488"/>
          </a:xfrm>
          <a:prstGeom prst="roundRect">
            <a:avLst>
              <a:gd name="adj" fmla="val 9615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87121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160.7 MWp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" y="3081528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PV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8640" y="3401568"/>
            <a:ext cx="3383280" cy="475488"/>
          </a:xfrm>
          <a:prstGeom prst="roundRect">
            <a:avLst>
              <a:gd name="adj" fmla="val 9615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438144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262.1 GWh/yr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364845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Output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4041648"/>
            <a:ext cx="3383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6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105% exceeded HERE — tower rooftops + stadium canopy BIPV alone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48640" y="4407408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105% threshold achieved HERE — Layer 1 alone is sufficient to meet and exceed the 105% power-product milestone.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343400" y="1170432"/>
            <a:ext cx="3657600" cy="4297680"/>
          </a:xfrm>
          <a:prstGeom prst="roundRect">
            <a:avLst>
              <a:gd name="adj" fmla="val 2500"/>
            </a:avLst>
          </a:prstGeom>
          <a:solidFill>
            <a:srgbClr val="1A2E45"/>
          </a:solidFill>
          <a:ln w="25400">
            <a:solidFill>
              <a:srgbClr val="4A8FA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343400" y="1170432"/>
            <a:ext cx="3657600" cy="566928"/>
          </a:xfrm>
          <a:prstGeom prst="rect">
            <a:avLst/>
          </a:prstGeom>
          <a:solidFill>
            <a:srgbClr val="4A8FA8"/>
          </a:solidFill>
          <a:ln w="12700">
            <a:solidFill>
              <a:srgbClr val="4A8F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480560" y="12070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2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480560" y="1463040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Car Parks + Boulevards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434840" y="1874520"/>
            <a:ext cx="34747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175.1%</a:t>
            </a:r>
            <a:endParaRPr lang="en-US" sz="4000" dirty="0"/>
          </a:p>
        </p:txBody>
      </p:sp>
      <p:sp>
        <p:nvSpPr>
          <p:cNvPr id="25" name="Text 23"/>
          <p:cNvSpPr/>
          <p:nvPr/>
        </p:nvSpPr>
        <p:spPr>
          <a:xfrm>
            <a:off x="4434840" y="251460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 Coverage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480560" y="2834640"/>
            <a:ext cx="3383280" cy="475488"/>
          </a:xfrm>
          <a:prstGeom prst="roundRect">
            <a:avLst>
              <a:gd name="adj" fmla="val 9615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0" y="287121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+9.8 MWp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72000" y="3081528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PV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480560" y="3401568"/>
            <a:ext cx="3383280" cy="475488"/>
          </a:xfrm>
          <a:prstGeom prst="roundRect">
            <a:avLst>
              <a:gd name="adj" fmla="val 9615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0" y="3438144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+16.2 GWh/yr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572000" y="364845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Output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480560" y="4041648"/>
            <a:ext cx="3383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6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Multi-storey car park structures + VAWT boulevard spine network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480560" y="4407408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Layers 2 &amp; 3 add grid export capacity and green H2 loop revenue beyond the threshold.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8275320" y="1170432"/>
            <a:ext cx="3657600" cy="4297680"/>
          </a:xfrm>
          <a:prstGeom prst="roundRect">
            <a:avLst>
              <a:gd name="adj" fmla="val 2500"/>
            </a:avLst>
          </a:prstGeom>
          <a:solidFill>
            <a:srgbClr val="1A2E45"/>
          </a:solidFill>
          <a:ln w="25400">
            <a:solidFill>
              <a:srgbClr val="2D7A4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275320" y="1170432"/>
            <a:ext cx="3657600" cy="566928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412480" y="12070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3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8412480" y="1463040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H2 Loop + Demand Reduction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8366760" y="1874520"/>
            <a:ext cx="34747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183.9%</a:t>
            </a:r>
            <a:endParaRPr lang="en-US" sz="4000" dirty="0"/>
          </a:p>
        </p:txBody>
      </p:sp>
      <p:sp>
        <p:nvSpPr>
          <p:cNvPr id="39" name="Text 37"/>
          <p:cNvSpPr/>
          <p:nvPr/>
        </p:nvSpPr>
        <p:spPr>
          <a:xfrm>
            <a:off x="8366760" y="251460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 Coverage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8412480" y="2834640"/>
            <a:ext cx="3383280" cy="475488"/>
          </a:xfrm>
          <a:prstGeom prst="roundRect">
            <a:avLst>
              <a:gd name="adj" fmla="val 9615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503920" y="287121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173.3 MWp total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8503920" y="3081528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PV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8412480" y="3401568"/>
            <a:ext cx="3383280" cy="475488"/>
          </a:xfrm>
          <a:prstGeom prst="roundRect">
            <a:avLst>
              <a:gd name="adj" fmla="val 9615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503920" y="3438144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292.5 GWh/yr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8503920" y="3648456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Output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8412480" y="4041648"/>
            <a:ext cx="3383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6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H2 electrolysis (8.2 GWh) + 101 GWh efficiency savings = net-positive precinct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8412480" y="4407408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stack 184% = ENTIRE precinct self-sufficient (residential + venues + commercial + EV + transit). 133.5 GWh/yr export surplus.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411480" y="5596128"/>
            <a:ext cx="11365992" cy="868680"/>
          </a:xfrm>
          <a:prstGeom prst="roundRect">
            <a:avLst>
              <a:gd name="adj" fmla="val 8421"/>
            </a:avLst>
          </a:prstGeom>
          <a:solidFill>
            <a:srgbClr val="1A2E45"/>
          </a:solidFill>
          <a:ln w="19050">
            <a:solidFill>
              <a:srgbClr val="C8922A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94360" y="5632704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 PRECINCT SELF-SUFFICIENCY (Layer 3)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94360" y="5870448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292.5 GWh generated vs 159 GWh demand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Residential + venues + commercial + EV + transit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4251960" y="5724144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184%</a:t>
            </a:r>
            <a:endParaRPr lang="en-US" sz="1500" dirty="0"/>
          </a:p>
        </p:txBody>
      </p:sp>
      <p:sp>
        <p:nvSpPr>
          <p:cNvPr id="52" name="Text 50"/>
          <p:cNvSpPr/>
          <p:nvPr/>
        </p:nvSpPr>
        <p:spPr>
          <a:xfrm>
            <a:off x="4251960" y="6089904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Precinct Coverage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6126480" y="5724144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+133.5 GWh/yr</a:t>
            </a:r>
            <a:endParaRPr lang="en-US" sz="1500" dirty="0"/>
          </a:p>
        </p:txBody>
      </p:sp>
      <p:sp>
        <p:nvSpPr>
          <p:cNvPr id="54" name="Text 52"/>
          <p:cNvSpPr/>
          <p:nvPr/>
        </p:nvSpPr>
        <p:spPr>
          <a:xfrm>
            <a:off x="6126480" y="6089904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Export Surplus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8001000" y="5724144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A$11.3M/yr</a:t>
            </a:r>
            <a:endParaRPr lang="en-US" sz="1500" dirty="0"/>
          </a:p>
        </p:txBody>
      </p:sp>
      <p:sp>
        <p:nvSpPr>
          <p:cNvPr id="56" name="Text 54"/>
          <p:cNvSpPr/>
          <p:nvPr/>
        </p:nvSpPr>
        <p:spPr>
          <a:xfrm>
            <a:off x="8001000" y="6089904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Export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9875520" y="5724144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A$34M/yr</a:t>
            </a:r>
            <a:endParaRPr lang="en-US" sz="1500" dirty="0"/>
          </a:p>
        </p:txBody>
      </p:sp>
      <p:sp>
        <p:nvSpPr>
          <p:cNvPr id="58" name="Text 56"/>
          <p:cNvSpPr/>
          <p:nvPr/>
        </p:nvSpPr>
        <p:spPr>
          <a:xfrm>
            <a:off x="9875520" y="6089904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Tenant Savings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Energy Framework — Layer Analysis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GUIDELINES — SCHEDULE 7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Tower Efficiency: Mandatory Minimum Standard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097280"/>
            <a:ext cx="5029200" cy="365760"/>
          </a:xfrm>
          <a:prstGeom prst="roundRect">
            <a:avLst>
              <a:gd name="adj" fmla="val 12500"/>
            </a:avLst>
          </a:prstGeom>
          <a:solidFill>
            <a:srgbClr val="B33A3A"/>
          </a:solidFill>
          <a:ln w="12700">
            <a:solidFill>
              <a:srgbClr val="B33A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33856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MANDATORY MINIMUM — ALL 48 TOWERS — NO EXCEPTIONS (Schedule 7)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5623560" y="1097280"/>
            <a:ext cx="612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specifications are binding Schedule 7 obligations — no tower may be approved below this standard.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11480" y="1572768"/>
            <a:ext cx="3657600" cy="4572000"/>
          </a:xfrm>
          <a:prstGeom prst="roundRect">
            <a:avLst>
              <a:gd name="adj" fmla="val 2500"/>
            </a:avLst>
          </a:prstGeom>
          <a:solidFill>
            <a:srgbClr val="1A2E45"/>
          </a:solidFill>
          <a:ln w="19050">
            <a:solidFill>
              <a:srgbClr val="C8922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11480" y="1572768"/>
            <a:ext cx="365760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21208" y="1609344"/>
            <a:ext cx="34381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TIER 1 — ENVELOPE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39496" y="2176272"/>
            <a:ext cx="64008" cy="64008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67512" y="2121408"/>
            <a:ext cx="327355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Double-glazed low-E IGU (U&lt;=1.2 W/m²K, argon-fill)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39496" y="2779776"/>
            <a:ext cx="64008" cy="64008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67512" y="2724912"/>
            <a:ext cx="327355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R3.5+ mineral wool facade insulation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39496" y="3383280"/>
            <a:ext cx="64008" cy="64008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67512" y="3328416"/>
            <a:ext cx="327355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Thermally broken aluminium framing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39496" y="3986784"/>
            <a:ext cx="64008" cy="64008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67512" y="3931920"/>
            <a:ext cx="327355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motorised solar shading (BMS)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39496" y="4590288"/>
            <a:ext cx="64008" cy="64008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67512" y="4535424"/>
            <a:ext cx="327355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Cool roof membrane SRI&gt;=78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39496" y="5193792"/>
            <a:ext cx="64008" cy="64008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67512" y="5138928"/>
            <a:ext cx="327355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roof — all podium levels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11480" y="5742432"/>
            <a:ext cx="3657600" cy="402336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21208" y="5797296"/>
            <a:ext cx="34381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A$5,930/apt   |   1,610 kWh/yr saved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343400" y="1572768"/>
            <a:ext cx="3657600" cy="4572000"/>
          </a:xfrm>
          <a:prstGeom prst="roundRect">
            <a:avLst>
              <a:gd name="adj" fmla="val 2500"/>
            </a:avLst>
          </a:prstGeom>
          <a:solidFill>
            <a:srgbClr val="1A2E45"/>
          </a:solidFill>
          <a:ln w="19050">
            <a:solidFill>
              <a:srgbClr val="4A8FA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343400" y="1572768"/>
            <a:ext cx="3657600" cy="457200"/>
          </a:xfrm>
          <a:prstGeom prst="rect">
            <a:avLst/>
          </a:prstGeom>
          <a:solidFill>
            <a:srgbClr val="4A8FA8"/>
          </a:solidFill>
          <a:ln w="12700">
            <a:solidFill>
              <a:srgbClr val="4A8FA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53128" y="1609344"/>
            <a:ext cx="34381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TIER 2 — PASSIVE DESIGN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471416" y="2176272"/>
            <a:ext cx="64008" cy="64008"/>
          </a:xfrm>
          <a:prstGeom prst="rect">
            <a:avLst/>
          </a:prstGeom>
          <a:solidFill>
            <a:srgbClr val="4A8FA8"/>
          </a:solidFill>
          <a:ln w="12700">
            <a:solidFill>
              <a:srgbClr val="4A8FA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99432" y="2121408"/>
            <a:ext cx="32735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Dual-aspect orientation &gt;=70% of apts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471416" y="2834640"/>
            <a:ext cx="64008" cy="64008"/>
          </a:xfrm>
          <a:prstGeom prst="rect">
            <a:avLst/>
          </a:prstGeom>
          <a:solidFill>
            <a:srgbClr val="4A8FA8"/>
          </a:solidFill>
          <a:ln w="12700">
            <a:solidFill>
              <a:srgbClr val="4A8FA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99432" y="2779776"/>
            <a:ext cx="32735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Airtightness 2-3 ACH@50Pa (blower-door tested)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471416" y="3493008"/>
            <a:ext cx="64008" cy="64008"/>
          </a:xfrm>
          <a:prstGeom prst="rect">
            <a:avLst/>
          </a:prstGeom>
          <a:solidFill>
            <a:srgbClr val="4A8FA8"/>
          </a:solidFill>
          <a:ln w="12700">
            <a:solidFill>
              <a:srgbClr val="4A8FA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99432" y="3438144"/>
            <a:ext cx="32735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Passive cross-ventilation layout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471416" y="4151376"/>
            <a:ext cx="64008" cy="64008"/>
          </a:xfrm>
          <a:prstGeom prst="rect">
            <a:avLst/>
          </a:prstGeom>
          <a:solidFill>
            <a:srgbClr val="4A8FA8"/>
          </a:solidFill>
          <a:ln w="12700">
            <a:solidFill>
              <a:srgbClr val="4A8FA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599432" y="4096512"/>
            <a:ext cx="32735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Thermal mass — 150mm exposed soffit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343400" y="5742432"/>
            <a:ext cx="3657600" cy="402336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453128" y="5797296"/>
            <a:ext cx="34381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A$2,230/apt   |   985 kWh/yr saved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8275320" y="1572768"/>
            <a:ext cx="3657600" cy="4572000"/>
          </a:xfrm>
          <a:prstGeom prst="roundRect">
            <a:avLst>
              <a:gd name="adj" fmla="val 2500"/>
            </a:avLst>
          </a:prstGeom>
          <a:solidFill>
            <a:srgbClr val="1A2E45"/>
          </a:solidFill>
          <a:ln w="19050">
            <a:solidFill>
              <a:srgbClr val="2D7A4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8275320" y="1572768"/>
            <a:ext cx="3657600" cy="45720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385048" y="1609344"/>
            <a:ext cx="34381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TIER 3 — MECHANICAL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8403336" y="2176272"/>
            <a:ext cx="64008" cy="64008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531352" y="2121408"/>
            <a:ext cx="32735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ASHP HVAC — COP&gt;=4.0 (no gas permitted)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8403336" y="2834640"/>
            <a:ext cx="64008" cy="64008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8531352" y="2779776"/>
            <a:ext cx="32735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 pump hot water — COP&gt;=3.5 (no gas HWS)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8403336" y="3493008"/>
            <a:ext cx="64008" cy="64008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531352" y="3438144"/>
            <a:ext cx="32735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 recovery ventilation ERV 85%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8403336" y="4151376"/>
            <a:ext cx="64008" cy="64008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8531352" y="4096512"/>
            <a:ext cx="32735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Hydronic radiant ceiling (35°C heat / 20°C cool)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8403336" y="4809744"/>
            <a:ext cx="64008" cy="64008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531352" y="4754880"/>
            <a:ext cx="32735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+ DALI occupancy/daylight dimming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8275320" y="5742432"/>
            <a:ext cx="3657600" cy="402336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8385048" y="5797296"/>
            <a:ext cx="34381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A$9,630/apt   |   2,335 kWh/yr saved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Design Guidelines — Schedule 7 (Binding Specification)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EFFICIENCY PERFORMANCE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NatHERS Pathway + Precinct-Scale Impact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70432"/>
            <a:ext cx="5486400" cy="5029200"/>
          </a:xfrm>
          <a:prstGeom prst="roundRect">
            <a:avLst>
              <a:gd name="adj" fmla="val 1818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316736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NatHERS Rating Pathway — 48 Towers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73736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66928" y="1847088"/>
            <a:ext cx="5175504" cy="621792"/>
          </a:xfrm>
          <a:prstGeom prst="roundRect">
            <a:avLst>
              <a:gd name="adj" fmla="val 7353"/>
            </a:avLst>
          </a:prstGeom>
          <a:solidFill>
            <a:srgbClr val="0D1B2A"/>
          </a:solidFill>
          <a:ln w="6350">
            <a:solidFill>
              <a:srgbClr val="243B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1901952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Measures (NCC baseline)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633472" y="20116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6,500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310128" y="20116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~5*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977640" y="20116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D7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919472" y="2011680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B3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PERMITTED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566928" y="2560320"/>
            <a:ext cx="5175504" cy="621792"/>
          </a:xfrm>
          <a:prstGeom prst="roundRect">
            <a:avLst>
              <a:gd name="adj" fmla="val 7353"/>
            </a:avLst>
          </a:prstGeom>
          <a:solidFill>
            <a:srgbClr val="0D1B2A"/>
          </a:solidFill>
          <a:ln w="6350">
            <a:solidFill>
              <a:srgbClr val="243B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2615184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 only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633472" y="272491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4,810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10128" y="272491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~6.5*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977640" y="2724912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D7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A$473/yr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919472" y="2724912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B3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PERMITTED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566928" y="3273552"/>
            <a:ext cx="5175504" cy="621792"/>
          </a:xfrm>
          <a:prstGeom prst="roundRect">
            <a:avLst>
              <a:gd name="adj" fmla="val 7353"/>
            </a:avLst>
          </a:prstGeom>
          <a:solidFill>
            <a:srgbClr val="0D1B2A"/>
          </a:solidFill>
          <a:ln w="6350">
            <a:solidFill>
              <a:srgbClr val="243B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5800" y="3328416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1+2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633472" y="3438144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3,925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310128" y="3438144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~7*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977640" y="3438144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D7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A$721/yr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919472" y="3438144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B3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PERMITTED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566928" y="3986784"/>
            <a:ext cx="5175504" cy="621792"/>
          </a:xfrm>
          <a:prstGeom prst="roundRect">
            <a:avLst>
              <a:gd name="adj" fmla="val 7353"/>
            </a:avLst>
          </a:prstGeom>
          <a:solidFill>
            <a:srgbClr val="162234"/>
          </a:solidFill>
          <a:ln w="19050">
            <a:solidFill>
              <a:srgbClr val="C8922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85800" y="4041648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1+2+3 (MANDATORY)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2633472" y="4151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2,290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10128" y="4151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~8*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977640" y="4151376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2D7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A$1,179/yr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919472" y="4151376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MAND.MIN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566928" y="4700016"/>
            <a:ext cx="5175504" cy="621792"/>
          </a:xfrm>
          <a:prstGeom prst="roundRect">
            <a:avLst>
              <a:gd name="adj" fmla="val 7353"/>
            </a:avLst>
          </a:prstGeom>
          <a:solidFill>
            <a:srgbClr val="0D1B2A"/>
          </a:solidFill>
          <a:ln w="6350">
            <a:solidFill>
              <a:srgbClr val="243B5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5800" y="47548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1+2+3+4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2633472" y="4864608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2,115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310128" y="4864608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~8.5*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3977640" y="486460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D7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A$1,228/yr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4919472" y="4864608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4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D+F Pref.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566928" y="5413248"/>
            <a:ext cx="5175504" cy="621792"/>
          </a:xfrm>
          <a:prstGeom prst="roundRect">
            <a:avLst>
              <a:gd name="adj" fmla="val 7353"/>
            </a:avLst>
          </a:prstGeom>
          <a:solidFill>
            <a:srgbClr val="0D1B2A"/>
          </a:solidFill>
          <a:ln w="6350">
            <a:solidFill>
              <a:srgbClr val="243B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85800" y="5468112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Stack (5 Tiers)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2633472" y="55778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1,765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3310128" y="55778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~9*/PH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3977640" y="55778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D7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A$1,326/yr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4919472" y="5577840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2D7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Aspirational</a:t>
            </a:r>
            <a:endParaRPr lang="en-US" sz="750" dirty="0"/>
          </a:p>
        </p:txBody>
      </p:sp>
      <p:sp>
        <p:nvSpPr>
          <p:cNvPr id="45" name="Text 43"/>
          <p:cNvSpPr/>
          <p:nvPr/>
        </p:nvSpPr>
        <p:spPr>
          <a:xfrm>
            <a:off x="685800" y="1764792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EADC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Tier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2633472" y="1764792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EADC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kWh/apt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3310128" y="1764792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EADC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NatHERS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3977640" y="1764792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EADC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Saving/yr</a:t>
            </a:r>
            <a:endParaRPr lang="en-US" sz="850" dirty="0"/>
          </a:p>
        </p:txBody>
      </p:sp>
      <p:sp>
        <p:nvSpPr>
          <p:cNvPr id="49" name="Text 47"/>
          <p:cNvSpPr/>
          <p:nvPr/>
        </p:nvSpPr>
        <p:spPr>
          <a:xfrm>
            <a:off x="4919472" y="1764792"/>
            <a:ext cx="685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EADC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Status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6291072" y="1170432"/>
            <a:ext cx="5394960" cy="5029200"/>
          </a:xfrm>
          <a:prstGeom prst="roundRect">
            <a:avLst>
              <a:gd name="adj" fmla="val 1818"/>
            </a:avLst>
          </a:prstGeom>
          <a:solidFill>
            <a:srgbClr val="1A2E45"/>
          </a:solidFill>
          <a:ln w="19050">
            <a:solidFill>
              <a:srgbClr val="C8922A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473952" y="1316736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Precinct-Scale Impact (20,200 Apartments)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502920" y="173736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446520" y="1847088"/>
            <a:ext cx="5074920" cy="621792"/>
          </a:xfrm>
          <a:prstGeom prst="roundRect">
            <a:avLst>
              <a:gd name="adj" fmla="val 7353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65392" y="188366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~101 GWh/yr</a:t>
            </a:r>
            <a:endParaRPr lang="en-US" sz="1400" dirty="0"/>
          </a:p>
        </p:txBody>
      </p:sp>
      <p:sp>
        <p:nvSpPr>
          <p:cNvPr id="55" name="Text 53"/>
          <p:cNvSpPr/>
          <p:nvPr/>
        </p:nvSpPr>
        <p:spPr>
          <a:xfrm>
            <a:off x="6565392" y="216712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demand reduction</a:t>
            </a:r>
            <a:endParaRPr lang="en-US" sz="850" dirty="0"/>
          </a:p>
        </p:txBody>
      </p:sp>
      <p:sp>
        <p:nvSpPr>
          <p:cNvPr id="56" name="Text 54"/>
          <p:cNvSpPr/>
          <p:nvPr/>
        </p:nvSpPr>
        <p:spPr>
          <a:xfrm>
            <a:off x="8458200" y="1975104"/>
            <a:ext cx="2944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~85 GWh residential + ~16 GWh commercial savings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6446520" y="2560320"/>
            <a:ext cx="5074920" cy="621792"/>
          </a:xfrm>
          <a:prstGeom prst="roundRect">
            <a:avLst>
              <a:gd name="adj" fmla="val 7353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565392" y="259689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A$34M/yr</a:t>
            </a:r>
            <a:endParaRPr lang="en-US" sz="1400" dirty="0"/>
          </a:p>
        </p:txBody>
      </p:sp>
      <p:sp>
        <p:nvSpPr>
          <p:cNvPr id="59" name="Text 57"/>
          <p:cNvSpPr/>
          <p:nvPr/>
        </p:nvSpPr>
        <p:spPr>
          <a:xfrm>
            <a:off x="6565392" y="28803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tenant savings</a:t>
            </a:r>
            <a:endParaRPr lang="en-US" sz="850" dirty="0"/>
          </a:p>
        </p:txBody>
      </p:sp>
      <p:sp>
        <p:nvSpPr>
          <p:cNvPr id="60" name="Text 58"/>
          <p:cNvSpPr/>
          <p:nvPr/>
        </p:nvSpPr>
        <p:spPr>
          <a:xfrm>
            <a:off x="8458200" y="2688336"/>
            <a:ext cx="2944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 GWh × A$0.338/kWh (AER 2024 NSW tariff)</a:t>
            </a:r>
            <a:endParaRPr lang="en-US" sz="850" dirty="0"/>
          </a:p>
        </p:txBody>
      </p:sp>
      <p:sp>
        <p:nvSpPr>
          <p:cNvPr id="61" name="Shape 59"/>
          <p:cNvSpPr/>
          <p:nvPr/>
        </p:nvSpPr>
        <p:spPr>
          <a:xfrm>
            <a:off x="6446520" y="3273552"/>
            <a:ext cx="5074920" cy="621792"/>
          </a:xfrm>
          <a:prstGeom prst="roundRect">
            <a:avLst>
              <a:gd name="adj" fmla="val 7353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565392" y="331012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A$283M</a:t>
            </a:r>
            <a:endParaRPr lang="en-US" sz="1400" dirty="0"/>
          </a:p>
        </p:txBody>
      </p:sp>
      <p:sp>
        <p:nvSpPr>
          <p:cNvPr id="63" name="Text 61"/>
          <p:cNvSpPr/>
          <p:nvPr/>
        </p:nvSpPr>
        <p:spPr>
          <a:xfrm>
            <a:off x="6565392" y="359359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efficiency capex</a:t>
            </a:r>
            <a:endParaRPr lang="en-US" sz="850" dirty="0"/>
          </a:p>
        </p:txBody>
      </p:sp>
      <p:sp>
        <p:nvSpPr>
          <p:cNvPr id="64" name="Text 62"/>
          <p:cNvSpPr/>
          <p:nvPr/>
        </p:nvSpPr>
        <p:spPr>
          <a:xfrm>
            <a:off x="8458200" y="3401568"/>
            <a:ext cx="2944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20,200 apts × A$14,000/apt Tier 1+2+3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6446520" y="3986784"/>
            <a:ext cx="5074920" cy="621792"/>
          </a:xfrm>
          <a:prstGeom prst="roundRect">
            <a:avLst>
              <a:gd name="adj" fmla="val 7353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6565392" y="40233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A$121M</a:t>
            </a:r>
            <a:endParaRPr lang="en-US" sz="1400" dirty="0"/>
          </a:p>
        </p:txBody>
      </p:sp>
      <p:sp>
        <p:nvSpPr>
          <p:cNvPr id="67" name="Text 65"/>
          <p:cNvSpPr/>
          <p:nvPr/>
        </p:nvSpPr>
        <p:spPr>
          <a:xfrm>
            <a:off x="6565392" y="4306824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capex avoided</a:t>
            </a:r>
            <a:endParaRPr lang="en-US" sz="850" dirty="0"/>
          </a:p>
        </p:txBody>
      </p:sp>
      <p:sp>
        <p:nvSpPr>
          <p:cNvPr id="68" name="Text 66"/>
          <p:cNvSpPr/>
          <p:nvPr/>
        </p:nvSpPr>
        <p:spPr>
          <a:xfrm>
            <a:off x="8458200" y="4114800"/>
            <a:ext cx="2944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 GWh efficiency = ~A$121M fewer solar panels</a:t>
            </a:r>
            <a:endParaRPr lang="en-US" sz="850" dirty="0"/>
          </a:p>
        </p:txBody>
      </p:sp>
      <p:sp>
        <p:nvSpPr>
          <p:cNvPr id="69" name="Shape 67"/>
          <p:cNvSpPr/>
          <p:nvPr/>
        </p:nvSpPr>
        <p:spPr>
          <a:xfrm>
            <a:off x="6446520" y="4700016"/>
            <a:ext cx="5074920" cy="621792"/>
          </a:xfrm>
          <a:prstGeom prst="roundRect">
            <a:avLst>
              <a:gd name="adj" fmla="val 7353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6565392" y="473659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~8* NatHERS</a:t>
            </a:r>
            <a:endParaRPr lang="en-US" sz="1400" dirty="0"/>
          </a:p>
        </p:txBody>
      </p:sp>
      <p:sp>
        <p:nvSpPr>
          <p:cNvPr id="71" name="Text 69"/>
          <p:cNvSpPr/>
          <p:nvPr/>
        </p:nvSpPr>
        <p:spPr>
          <a:xfrm>
            <a:off x="6565392" y="5020056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floor — all 48 towers</a:t>
            </a:r>
            <a:endParaRPr lang="en-US" sz="850" dirty="0"/>
          </a:p>
        </p:txBody>
      </p:sp>
      <p:sp>
        <p:nvSpPr>
          <p:cNvPr id="72" name="Text 70"/>
          <p:cNvSpPr/>
          <p:nvPr/>
        </p:nvSpPr>
        <p:spPr>
          <a:xfrm>
            <a:off x="8458200" y="4828032"/>
            <a:ext cx="2944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NCC 2022 requires only 7* — ARIA exceeds by design</a:t>
            </a:r>
            <a:endParaRPr lang="en-US" sz="850" dirty="0"/>
          </a:p>
        </p:txBody>
      </p:sp>
      <p:sp>
        <p:nvSpPr>
          <p:cNvPr id="73" name="Shape 71"/>
          <p:cNvSpPr/>
          <p:nvPr/>
        </p:nvSpPr>
        <p:spPr>
          <a:xfrm>
            <a:off x="6446520" y="5413248"/>
            <a:ext cx="5074920" cy="621792"/>
          </a:xfrm>
          <a:prstGeom prst="roundRect">
            <a:avLst>
              <a:gd name="adj" fmla="val 7353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6565392" y="544982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A$11.2M/yr</a:t>
            </a:r>
            <a:endParaRPr lang="en-US" sz="1400" dirty="0"/>
          </a:p>
        </p:txBody>
      </p:sp>
      <p:sp>
        <p:nvSpPr>
          <p:cNvPr id="75" name="Text 73"/>
          <p:cNvSpPr/>
          <p:nvPr/>
        </p:nvSpPr>
        <p:spPr>
          <a:xfrm>
            <a:off x="6565392" y="573328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Freed for grid export</a:t>
            </a:r>
            <a:endParaRPr lang="en-US" sz="850" dirty="0"/>
          </a:p>
        </p:txBody>
      </p:sp>
      <p:sp>
        <p:nvSpPr>
          <p:cNvPr id="76" name="Text 74"/>
          <p:cNvSpPr/>
          <p:nvPr/>
        </p:nvSpPr>
        <p:spPr>
          <a:xfrm>
            <a:off x="8458200" y="5541264"/>
            <a:ext cx="2944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Efficiency reduces internal demand, maximising export</a:t>
            </a:r>
            <a:endParaRPr lang="en-US" sz="850" dirty="0"/>
          </a:p>
        </p:txBody>
      </p:sp>
      <p:sp>
        <p:nvSpPr>
          <p:cNvPr id="77" name="Text 75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Design Guidelines Schedule 7 — NatHERS Pathway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FUTURE-PROOF INFRASTRUCTURE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Staged Activation — Tiers 4 &amp; 5: Near-Passive House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70432"/>
            <a:ext cx="5669280" cy="2743200"/>
          </a:xfrm>
          <a:prstGeom prst="roundRect">
            <a:avLst>
              <a:gd name="adj" fmla="val 3333"/>
            </a:avLst>
          </a:prstGeom>
          <a:solidFill>
            <a:srgbClr val="1A2E45"/>
          </a:solidFill>
          <a:ln w="25400">
            <a:solidFill>
              <a:srgbClr val="4A8FA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1170432"/>
            <a:ext cx="5669280" cy="457200"/>
          </a:xfrm>
          <a:prstGeom prst="rect">
            <a:avLst/>
          </a:prstGeom>
          <a:solidFill>
            <a:srgbClr val="4A8FA8"/>
          </a:solidFill>
          <a:ln w="12700">
            <a:solidFill>
              <a:srgbClr val="4A8FA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207008"/>
            <a:ext cx="5394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TIER 4 — EV + V2G + BATTERY (Staged Activation)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66928" y="1755648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Charging Pre-wire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66928" y="1975104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3-phase conduit + MCB to every car space — V2G ready at construction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3200400" y="1810512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A$820/apt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200400" y="2048256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AT CONSTRUCTION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566928" y="2414016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V2G Bi-directional Chargers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66928" y="263347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AS/NZS 4755.3.1 compliant; basement installation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3200400" y="246888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A$1,100/apt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200400" y="2706624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Activate: EV penetration &gt;30%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66928" y="3072384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Per-apt 5 kWh Battery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66928" y="329184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BMS pre-wired; Li-FePO4 when &lt;A$200/kWh trigger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3200400" y="3127248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A$3,200/apt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200400" y="336499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Activate: battery &lt;A$200/kWh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6355080" y="1170432"/>
            <a:ext cx="5394960" cy="2743200"/>
          </a:xfrm>
          <a:prstGeom prst="roundRect">
            <a:avLst>
              <a:gd name="adj" fmla="val 3333"/>
            </a:avLst>
          </a:prstGeom>
          <a:solidFill>
            <a:srgbClr val="1A2E45"/>
          </a:solidFill>
          <a:ln w="25400">
            <a:solidFill>
              <a:srgbClr val="2D7A4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355080" y="1170432"/>
            <a:ext cx="5394960" cy="45720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92240" y="1207008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TIER 5 — GSHP + STORMWATER (Staged Activation)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510528" y="1755648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GSHP Borehole Array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510528" y="1975104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Casings roughed in during basement slab pour; manifold installed; COP 4.5-6.0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9326880" y="179222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A$2,100 shared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9326880" y="204825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260 kWh/yr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6510528" y="2450592"/>
            <a:ext cx="5074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D7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Activate: Stage 3+ &gt;50% occupancy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510528" y="272491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Stormwater Pre-cooling Loop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510528" y="2944368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to ARIA 72 ML underground tanks; heat exchanger pre-installed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9326880" y="276148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A$420/apt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9326880" y="301752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kWh/yr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6510528" y="3419856"/>
            <a:ext cx="5074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D7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Activate: ARIA tank network online Stage 2+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411480" y="4041648"/>
            <a:ext cx="11365992" cy="960120"/>
          </a:xfrm>
          <a:prstGeom prst="roundRect">
            <a:avLst>
              <a:gd name="adj" fmla="val 7619"/>
            </a:avLst>
          </a:prstGeom>
          <a:solidFill>
            <a:srgbClr val="1A2E45"/>
          </a:solidFill>
          <a:ln w="19050">
            <a:solidFill>
              <a:srgbClr val="C8922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94360" y="411480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 STACK SUMMARY (All 5 Tiers — 48 Towers)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94360" y="440740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~9*/PH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94360" y="4663440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NatHERS Rating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3429000" y="440740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A$21,640/apt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3429000" y="4663440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Stack Capex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263640" y="440740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~4,735 kWh/yr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6263640" y="4663440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Energy Saved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9098280" y="440740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A$1,326/yr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9098280" y="4663440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Tenant Saving/apt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411480" y="5138928"/>
            <a:ext cx="11365992" cy="1005840"/>
          </a:xfrm>
          <a:prstGeom prst="roundRect">
            <a:avLst>
              <a:gd name="adj" fmla="val 7273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94360" y="521208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ZONE D+F PREMIUM (Griffiths Rd + Young Rd — 9,347 apts, 46% of yield)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594360" y="5504688"/>
            <a:ext cx="73152" cy="73152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13232" y="5468112"/>
            <a:ext cx="2606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Triple-glazed IGU floors 20+ (U&lt;=0.9, SHGC 0.25)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3429000" y="5504688"/>
            <a:ext cx="73152" cy="73152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547872" y="5468112"/>
            <a:ext cx="2606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In-apt EMS + ARIA demand response (A$650/apt)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6263640" y="5504688"/>
            <a:ext cx="73152" cy="73152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382512" y="5468112"/>
            <a:ext cx="2606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Greywater drain heat recovery (A$580/apt, 130 kWh/yr)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9098280" y="5504688"/>
            <a:ext cx="73152" cy="73152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9217152" y="5468112"/>
            <a:ext cx="2606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~8.5* NatHERS · A$1,484/yr tenant saving</a:t>
            </a:r>
            <a:endParaRPr lang="en-US" sz="850" dirty="0"/>
          </a:p>
        </p:txBody>
      </p:sp>
      <p:sp>
        <p:nvSpPr>
          <p:cNvPr id="54" name="Text 52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Design Guidelines — Schedule 7 v1.0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OVERVIEW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Node 01 at a Glance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70432"/>
            <a:ext cx="3566160" cy="2148840"/>
          </a:xfrm>
          <a:prstGeom prst="roundRect">
            <a:avLst>
              <a:gd name="adj" fmla="val 340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261872"/>
            <a:ext cx="3383280" cy="1074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580 ha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576072" y="2373782"/>
            <a:ext cx="3419856" cy="558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Precinct Area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6072" y="2932481"/>
            <a:ext cx="3419856" cy="3438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313 ha NSW baseline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215384" y="1170432"/>
            <a:ext cx="3566160" cy="2148840"/>
          </a:xfrm>
          <a:prstGeom prst="roundRect">
            <a:avLst>
              <a:gd name="adj" fmla="val 340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06824" y="1261872"/>
            <a:ext cx="3383280" cy="1074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48 Towers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288536" y="2373782"/>
            <a:ext cx="3419856" cy="558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Residential Programme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288536" y="2932481"/>
            <a:ext cx="3419856" cy="3438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20,200+ apartments at full uplift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7927848" y="1170432"/>
            <a:ext cx="3566160" cy="2148840"/>
          </a:xfrm>
          <a:prstGeom prst="roundRect">
            <a:avLst>
              <a:gd name="adj" fmla="val 340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19288" y="1261872"/>
            <a:ext cx="3383280" cy="1074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75k→100k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8001000" y="2373782"/>
            <a:ext cx="3419856" cy="558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Stadium Seats (Phased)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001000" y="2932481"/>
            <a:ext cx="3419856" cy="3438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Oval 45k→60k · MJS Rect. 30k→40k · Arena 15k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02920" y="3465576"/>
            <a:ext cx="3566160" cy="2148840"/>
          </a:xfrm>
          <a:prstGeom prst="roundRect">
            <a:avLst>
              <a:gd name="adj" fmla="val 340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557016"/>
            <a:ext cx="3383280" cy="1074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1.8–2.2M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576072" y="4668926"/>
            <a:ext cx="3419856" cy="558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Visits Target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76072" y="5227625"/>
            <a:ext cx="3419856" cy="3438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full precinct maturity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215384" y="3465576"/>
            <a:ext cx="3566160" cy="2148840"/>
          </a:xfrm>
          <a:prstGeom prst="roundRect">
            <a:avLst>
              <a:gd name="adj" fmla="val 340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306824" y="3557016"/>
            <a:ext cx="3383280" cy="1074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600 Days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4288536" y="4668926"/>
            <a:ext cx="3419856" cy="558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Programmed Events p.a.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288536" y="5227625"/>
            <a:ext cx="3419856" cy="3438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multi-venue year-round activation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927848" y="3465576"/>
            <a:ext cx="3566160" cy="2148840"/>
          </a:xfrm>
          <a:prstGeom prst="roundRect">
            <a:avLst>
              <a:gd name="adj" fmla="val 340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019288" y="3557016"/>
            <a:ext cx="3383280" cy="1074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95–98%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8001000" y="4668926"/>
            <a:ext cx="3419856" cy="558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Self-Sufficiency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001000" y="5227625"/>
            <a:ext cx="3419856" cy="3438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143.4 MW renewable generation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502920" y="576072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2920" y="5870448"/>
            <a:ext cx="111831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6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Broadmeadow  ·  2026–2040+ Strategic Delivery Programme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Node 01 KPI Briefing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NSW Broadmeadow Place Strategy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SPORTS INFRASTRUCTURE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Stadium Capacity Masterplan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097280"/>
            <a:ext cx="111831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Phased build-out strategy — future-proof capacity without costly rebuild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02920" y="1389888"/>
            <a:ext cx="11183112" cy="3108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76072" y="1426464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Venue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200400" y="1426464"/>
            <a:ext cx="6583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Zone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931920" y="1426464"/>
            <a:ext cx="1298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Phase 1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303520" y="1426464"/>
            <a:ext cx="15727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Phase 2 (pre-eng.)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6949440" y="1426464"/>
            <a:ext cx="2450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Codes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9473184" y="1426464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Global Events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02920" y="1700784"/>
            <a:ext cx="11183112" cy="621792"/>
          </a:xfrm>
          <a:prstGeom prst="rect">
            <a:avLst/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02920" y="1700784"/>
            <a:ext cx="73152" cy="621792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1755648"/>
            <a:ext cx="23957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Multi-Code Oval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58368" y="2029968"/>
            <a:ext cx="23957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slabs + roof anchors cast in Ph1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3200400" y="1865376"/>
            <a:ext cx="5120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8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858768" y="1792224"/>
            <a:ext cx="12984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C8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45,000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858768" y="2121408"/>
            <a:ext cx="12984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5230368" y="1792224"/>
            <a:ext cx="15727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60,000 ▲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230368" y="2121408"/>
            <a:ext cx="15727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PRE-ENG.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6949440" y="1773936"/>
            <a:ext cx="2304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NRL · AFL · Rugby Union · Test/T20/ODI Cricket · Athletics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9473184" y="1773936"/>
            <a:ext cx="21396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RWC QF · ICC WC · AFL Finals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502920" y="2322576"/>
            <a:ext cx="11183112" cy="621792"/>
          </a:xfrm>
          <a:prstGeom prst="rect">
            <a:avLst/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02920" y="2322576"/>
            <a:ext cx="73152" cy="621792"/>
          </a:xfrm>
          <a:prstGeom prst="rect">
            <a:avLst/>
          </a:prstGeom>
          <a:solidFill>
            <a:srgbClr val="20808D"/>
          </a:solidFill>
          <a:ln w="12700">
            <a:solidFill>
              <a:srgbClr val="20808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58368" y="2377440"/>
            <a:ext cx="23957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MJS Rectangular Stadium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58368" y="2651760"/>
            <a:ext cx="23957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Upgrade existing MJS: end-bay foundations + concourse ext.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3200400" y="2487168"/>
            <a:ext cx="5120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0808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858768" y="2414016"/>
            <a:ext cx="12984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0808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30,000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3858768" y="2743200"/>
            <a:ext cx="12984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5230368" y="2414016"/>
            <a:ext cx="15727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40,000 ▲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5230368" y="2743200"/>
            <a:ext cx="15727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PRE-ENG.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949440" y="2395728"/>
            <a:ext cx="2304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Soccer · Rugby League · Rugby Union · State of Origin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9473184" y="2395728"/>
            <a:ext cx="21396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FIFA WC group · RWC Pool · RWC 2027 · NFL Intl.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502920" y="2944368"/>
            <a:ext cx="11183112" cy="621792"/>
          </a:xfrm>
          <a:prstGeom prst="rect">
            <a:avLst/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02920" y="2944368"/>
            <a:ext cx="73152" cy="621792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58368" y="2999232"/>
            <a:ext cx="23957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Indoor Arena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658368" y="3273552"/>
            <a:ext cx="23957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Retractable roof · columns + roof rails cast in Ph1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3200400" y="3108960"/>
            <a:ext cx="5120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B5E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3858768" y="3035808"/>
            <a:ext cx="12984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B5E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15,000</a:t>
            </a:r>
            <a:endParaRPr lang="en-US" sz="1500" dirty="0"/>
          </a:p>
        </p:txBody>
      </p:sp>
      <p:sp>
        <p:nvSpPr>
          <p:cNvPr id="42" name="Text 40"/>
          <p:cNvSpPr/>
          <p:nvPr/>
        </p:nvSpPr>
        <p:spPr>
          <a:xfrm>
            <a:off x="3858768" y="3364992"/>
            <a:ext cx="12984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5230368" y="3035808"/>
            <a:ext cx="15727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20,000 ▲</a:t>
            </a:r>
            <a:endParaRPr lang="en-US" sz="1500" dirty="0"/>
          </a:p>
        </p:txBody>
      </p:sp>
      <p:sp>
        <p:nvSpPr>
          <p:cNvPr id="44" name="Text 42"/>
          <p:cNvSpPr/>
          <p:nvPr/>
        </p:nvSpPr>
        <p:spPr>
          <a:xfrm>
            <a:off x="5230368" y="3364992"/>
            <a:ext cx="15727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PRE-ENG.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6949440" y="3017520"/>
            <a:ext cx="2304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NBL · Super Netball · Esports · Boxing/MMA · Concerts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9473184" y="3017520"/>
            <a:ext cx="21396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NBL Finals · Esports Majors · Int'l Boxing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502920" y="3566160"/>
            <a:ext cx="11183112" cy="621792"/>
          </a:xfrm>
          <a:prstGeom prst="rect">
            <a:avLst/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502920" y="3566160"/>
            <a:ext cx="73152" cy="621792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58368" y="3621024"/>
            <a:ext cx="23957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Olympic Hockey Hub</a:t>
            </a:r>
            <a:endParaRPr lang="en-US" sz="1050" dirty="0"/>
          </a:p>
        </p:txBody>
      </p:sp>
      <p:sp>
        <p:nvSpPr>
          <p:cNvPr id="50" name="Text 48"/>
          <p:cNvSpPr/>
          <p:nvPr/>
        </p:nvSpPr>
        <p:spPr>
          <a:xfrm>
            <a:off x="658368" y="3895344"/>
            <a:ext cx="23957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FIH Olympic-certified · 4 competition fields</a:t>
            </a:r>
            <a:endParaRPr lang="en-US" sz="750" dirty="0"/>
          </a:p>
        </p:txBody>
      </p:sp>
      <p:sp>
        <p:nvSpPr>
          <p:cNvPr id="51" name="Text 49"/>
          <p:cNvSpPr/>
          <p:nvPr/>
        </p:nvSpPr>
        <p:spPr>
          <a:xfrm>
            <a:off x="3200400" y="3730752"/>
            <a:ext cx="5120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D7A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3858768" y="3657600"/>
            <a:ext cx="12984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D7A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5,000</a:t>
            </a:r>
            <a:endParaRPr lang="en-US" sz="1500" dirty="0"/>
          </a:p>
        </p:txBody>
      </p:sp>
      <p:sp>
        <p:nvSpPr>
          <p:cNvPr id="53" name="Text 51"/>
          <p:cNvSpPr/>
          <p:nvPr/>
        </p:nvSpPr>
        <p:spPr>
          <a:xfrm>
            <a:off x="3858768" y="3986784"/>
            <a:ext cx="12984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700" dirty="0"/>
          </a:p>
        </p:txBody>
      </p:sp>
      <p:sp>
        <p:nvSpPr>
          <p:cNvPr id="54" name="Text 52"/>
          <p:cNvSpPr/>
          <p:nvPr/>
        </p:nvSpPr>
        <p:spPr>
          <a:xfrm>
            <a:off x="5230368" y="3657600"/>
            <a:ext cx="15727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8,000 ▲</a:t>
            </a:r>
            <a:endParaRPr lang="en-US" sz="1500" dirty="0"/>
          </a:p>
        </p:txBody>
      </p:sp>
      <p:sp>
        <p:nvSpPr>
          <p:cNvPr id="55" name="Text 53"/>
          <p:cNvSpPr/>
          <p:nvPr/>
        </p:nvSpPr>
        <p:spPr>
          <a:xfrm>
            <a:off x="5230368" y="3986784"/>
            <a:ext cx="15727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PRE-ENG.</a:t>
            </a:r>
            <a:endParaRPr lang="en-US" sz="700" dirty="0"/>
          </a:p>
        </p:txBody>
      </p:sp>
      <p:sp>
        <p:nvSpPr>
          <p:cNvPr id="56" name="Text 54"/>
          <p:cNvSpPr/>
          <p:nvPr/>
        </p:nvSpPr>
        <p:spPr>
          <a:xfrm>
            <a:off x="6949440" y="3639312"/>
            <a:ext cx="2304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Hockey · Lacrosse · Synthetic Court Sports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9473184" y="3639312"/>
            <a:ext cx="21396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FIH Pro League · WC Qualifier · Comm. Games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502920" y="4187952"/>
            <a:ext cx="11183112" cy="621792"/>
          </a:xfrm>
          <a:prstGeom prst="rect">
            <a:avLst/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502920" y="4187952"/>
            <a:ext cx="73152" cy="621792"/>
          </a:xfrm>
          <a:prstGeom prst="rect">
            <a:avLst/>
          </a:prstGeom>
          <a:solidFill>
            <a:srgbClr val="4DD0E1"/>
          </a:solidFill>
          <a:ln w="12700">
            <a:solidFill>
              <a:srgbClr val="4DD0E1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58368" y="4242816"/>
            <a:ext cx="23957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Indoor Aquatic Centre</a:t>
            </a:r>
            <a:endParaRPr lang="en-US" sz="1050" dirty="0"/>
          </a:p>
        </p:txBody>
      </p:sp>
      <p:sp>
        <p:nvSpPr>
          <p:cNvPr id="61" name="Text 59"/>
          <p:cNvSpPr/>
          <p:nvPr/>
        </p:nvSpPr>
        <p:spPr>
          <a:xfrm>
            <a:off x="658368" y="4517136"/>
            <a:ext cx="23957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 competition standard · 50m + dive pool</a:t>
            </a:r>
            <a:endParaRPr lang="en-US" sz="750" dirty="0"/>
          </a:p>
        </p:txBody>
      </p:sp>
      <p:sp>
        <p:nvSpPr>
          <p:cNvPr id="62" name="Text 60"/>
          <p:cNvSpPr/>
          <p:nvPr/>
        </p:nvSpPr>
        <p:spPr>
          <a:xfrm>
            <a:off x="3200400" y="4352544"/>
            <a:ext cx="5120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DD0E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</a:t>
            </a:r>
            <a:endParaRPr lang="en-US" sz="1200" dirty="0"/>
          </a:p>
        </p:txBody>
      </p:sp>
      <p:sp>
        <p:nvSpPr>
          <p:cNvPr id="63" name="Text 61"/>
          <p:cNvSpPr/>
          <p:nvPr/>
        </p:nvSpPr>
        <p:spPr>
          <a:xfrm>
            <a:off x="3858768" y="4279392"/>
            <a:ext cx="12984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4DD0E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2,500</a:t>
            </a:r>
            <a:endParaRPr lang="en-US" sz="1500" dirty="0"/>
          </a:p>
        </p:txBody>
      </p:sp>
      <p:sp>
        <p:nvSpPr>
          <p:cNvPr id="64" name="Text 62"/>
          <p:cNvSpPr/>
          <p:nvPr/>
        </p:nvSpPr>
        <p:spPr>
          <a:xfrm>
            <a:off x="3858768" y="4608576"/>
            <a:ext cx="12984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700" dirty="0"/>
          </a:p>
        </p:txBody>
      </p:sp>
      <p:sp>
        <p:nvSpPr>
          <p:cNvPr id="65" name="Text 63"/>
          <p:cNvSpPr/>
          <p:nvPr/>
        </p:nvSpPr>
        <p:spPr>
          <a:xfrm>
            <a:off x="5230368" y="4279392"/>
            <a:ext cx="15727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6E8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2,500</a:t>
            </a:r>
            <a:endParaRPr lang="en-US" sz="1500" dirty="0"/>
          </a:p>
        </p:txBody>
      </p:sp>
      <p:sp>
        <p:nvSpPr>
          <p:cNvPr id="66" name="Text 64"/>
          <p:cNvSpPr/>
          <p:nvPr/>
        </p:nvSpPr>
        <p:spPr>
          <a:xfrm>
            <a:off x="5230368" y="4608576"/>
            <a:ext cx="15727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PRE-ENG.</a:t>
            </a:r>
            <a:endParaRPr lang="en-US" sz="700" dirty="0"/>
          </a:p>
        </p:txBody>
      </p:sp>
      <p:sp>
        <p:nvSpPr>
          <p:cNvPr id="67" name="Text 65"/>
          <p:cNvSpPr/>
          <p:nvPr/>
        </p:nvSpPr>
        <p:spPr>
          <a:xfrm>
            <a:off x="6949440" y="4261104"/>
            <a:ext cx="23042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Swimming · Diving · Water Polo · Triathlon</a:t>
            </a:r>
            <a:endParaRPr lang="en-US" sz="850" dirty="0"/>
          </a:p>
        </p:txBody>
      </p:sp>
      <p:sp>
        <p:nvSpPr>
          <p:cNvPr id="68" name="Text 66"/>
          <p:cNvSpPr/>
          <p:nvPr/>
        </p:nvSpPr>
        <p:spPr>
          <a:xfrm>
            <a:off x="9473184" y="4261104"/>
            <a:ext cx="21396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 nationals · State championships</a:t>
            </a:r>
            <a:endParaRPr lang="en-US" sz="850" dirty="0"/>
          </a:p>
        </p:txBody>
      </p:sp>
      <p:sp>
        <p:nvSpPr>
          <p:cNvPr id="69" name="Shape 67"/>
          <p:cNvSpPr/>
          <p:nvPr/>
        </p:nvSpPr>
        <p:spPr>
          <a:xfrm>
            <a:off x="502920" y="5010912"/>
            <a:ext cx="11183112" cy="475488"/>
          </a:xfrm>
          <a:prstGeom prst="roundRect">
            <a:avLst>
              <a:gd name="adj" fmla="val 11538"/>
            </a:avLst>
          </a:prstGeom>
          <a:solidFill>
            <a:srgbClr val="1A2E45"/>
          </a:solidFill>
          <a:ln w="19050">
            <a:solidFill>
              <a:srgbClr val="C8922A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658368" y="5056632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97,500</a:t>
            </a:r>
            <a:endParaRPr lang="en-US" sz="1300" dirty="0"/>
          </a:p>
        </p:txBody>
      </p:sp>
      <p:sp>
        <p:nvSpPr>
          <p:cNvPr id="71" name="Text 69"/>
          <p:cNvSpPr/>
          <p:nvPr/>
        </p:nvSpPr>
        <p:spPr>
          <a:xfrm>
            <a:off x="658368" y="5294376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Ph1 seats</a:t>
            </a:r>
            <a:endParaRPr lang="en-US" sz="800" dirty="0"/>
          </a:p>
        </p:txBody>
      </p:sp>
      <p:sp>
        <p:nvSpPr>
          <p:cNvPr id="72" name="Text 70"/>
          <p:cNvSpPr/>
          <p:nvPr/>
        </p:nvSpPr>
        <p:spPr>
          <a:xfrm>
            <a:off x="3447288" y="5056632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122,500</a:t>
            </a:r>
            <a:endParaRPr lang="en-US" sz="1300" dirty="0"/>
          </a:p>
        </p:txBody>
      </p:sp>
      <p:sp>
        <p:nvSpPr>
          <p:cNvPr id="73" name="Text 71"/>
          <p:cNvSpPr/>
          <p:nvPr/>
        </p:nvSpPr>
        <p:spPr>
          <a:xfrm>
            <a:off x="3447288" y="5294376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Ph2 seats</a:t>
            </a:r>
            <a:endParaRPr lang="en-US" sz="800" dirty="0"/>
          </a:p>
        </p:txBody>
      </p:sp>
      <p:sp>
        <p:nvSpPr>
          <p:cNvPr id="74" name="Text 72"/>
          <p:cNvSpPr/>
          <p:nvPr/>
        </p:nvSpPr>
        <p:spPr>
          <a:xfrm>
            <a:off x="6236208" y="5056632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 venues</a:t>
            </a:r>
            <a:endParaRPr lang="en-US" sz="1300" dirty="0"/>
          </a:p>
        </p:txBody>
      </p:sp>
      <p:sp>
        <p:nvSpPr>
          <p:cNvPr id="75" name="Text 73"/>
          <p:cNvSpPr/>
          <p:nvPr/>
        </p:nvSpPr>
        <p:spPr>
          <a:xfrm>
            <a:off x="6236208" y="5294376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programme</a:t>
            </a:r>
            <a:endParaRPr lang="en-US" sz="800" dirty="0"/>
          </a:p>
        </p:txBody>
      </p:sp>
      <p:sp>
        <p:nvSpPr>
          <p:cNvPr id="76" name="Text 74"/>
          <p:cNvSpPr/>
          <p:nvPr/>
        </p:nvSpPr>
        <p:spPr>
          <a:xfrm>
            <a:off x="9025128" y="5056632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1,300+</a:t>
            </a:r>
            <a:endParaRPr lang="en-US" sz="1300" dirty="0"/>
          </a:p>
        </p:txBody>
      </p:sp>
      <p:sp>
        <p:nvSpPr>
          <p:cNvPr id="77" name="Text 75"/>
          <p:cNvSpPr/>
          <p:nvPr/>
        </p:nvSpPr>
        <p:spPr>
          <a:xfrm>
            <a:off x="9025128" y="5294376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days/yr</a:t>
            </a:r>
            <a:endParaRPr lang="en-US" sz="800" dirty="0"/>
          </a:p>
        </p:txBody>
      </p:sp>
      <p:sp>
        <p:nvSpPr>
          <p:cNvPr id="78" name="Text 76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Broadmeadow Place Strategy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Optus Stadium pre-engineering precedent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FIH Olympic Venue Standards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DDD8CE"/>
          </a:solidFill>
          <a:ln w="12700">
            <a:solidFill>
              <a:srgbClr val="DDD8C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SPATIAL FRAMEWORK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580-Hectare Vision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Precinct Boundary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517904"/>
            <a:ext cx="5303520" cy="1828800"/>
          </a:xfrm>
          <a:prstGeom prst="rect">
            <a:avLst/>
          </a:prstGeom>
          <a:noFill/>
          <a:ln/>
        </p:spPr>
        <p:txBody>
          <a:bodyPr wrap="square" lIns="50800" tIns="76200" rIns="76200" bIns="50800" rtlCol="0" anchor="t"/>
          <a:lstStyle/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Northern edge: Moria Road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Southern edge: Griffiths Road / Rail Corridor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Western edge: Denney Street / Melbourne Road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Eastern edge: Main North Line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2.9 km north–south  ·  2.0 km east–west extents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m rail reservation on Griffiths Road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456432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Zone Structure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3822192"/>
            <a:ext cx="5303520" cy="1828800"/>
          </a:xfrm>
          <a:prstGeom prst="rect">
            <a:avLst/>
          </a:prstGeom>
          <a:noFill/>
          <a:ln/>
        </p:spPr>
        <p:txBody>
          <a:bodyPr wrap="square" lIns="50800" tIns="76200" rIns="76200" bIns="50800" rtlCol="0" anchor="t"/>
          <a:lstStyle/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A — Broadmeadow Master Interchange &amp; Transit Core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B — Hunter Park Sports Super-Precinct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C — Rail Yard Academy &amp; Maintenance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D — Lambton Boulevard Residential &amp; Sporting</a:t>
            </a:r>
            <a:endParaRPr lang="en-US" sz="1300" dirty="0"/>
          </a:p>
          <a:p>
            <a:pPr>
              <a:spcAft>
                <a:spcPts val="400"/>
              </a:spcAft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Zones E–I — Green corridor, mixed-use, housing, education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63640" y="1143000"/>
            <a:ext cx="5486400" cy="4663440"/>
          </a:xfrm>
          <a:prstGeom prst="roundRect">
            <a:avLst>
              <a:gd name="adj" fmla="val 1961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1298448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vs NSW Baseline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02920" y="173736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327648" y="1828800"/>
            <a:ext cx="5303520" cy="356616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73368" y="1865376"/>
            <a:ext cx="1737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247888" y="1865376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NSW Strategy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9939528" y="1865376"/>
            <a:ext cx="16459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Plan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327648" y="2203704"/>
            <a:ext cx="5303520" cy="356616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73368" y="2240280"/>
            <a:ext cx="1737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Area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247888" y="2240280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313 ha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939528" y="2240280"/>
            <a:ext cx="16459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580 ha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327648" y="2578608"/>
            <a:ext cx="5303520" cy="356616"/>
          </a:xfrm>
          <a:prstGeom prst="rect">
            <a:avLst/>
          </a:prstGeom>
          <a:solidFill>
            <a:srgbClr val="162234"/>
          </a:solidFill>
          <a:ln w="12700">
            <a:solidFill>
              <a:srgbClr val="16223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373368" y="2615184"/>
            <a:ext cx="1737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Homes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247888" y="2615184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~20,000 / ~48,000 people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9939528" y="2615184"/>
            <a:ext cx="16459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20,200+ / ~48,500 people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327648" y="2953512"/>
            <a:ext cx="5303520" cy="356616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373368" y="2990088"/>
            <a:ext cx="1737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Tower Count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247888" y="2990088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specified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939528" y="2990088"/>
            <a:ext cx="16459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 towers (uplift model)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327648" y="3328416"/>
            <a:ext cx="5303520" cy="356616"/>
          </a:xfrm>
          <a:prstGeom prst="rect">
            <a:avLst/>
          </a:prstGeom>
          <a:solidFill>
            <a:srgbClr val="162234"/>
          </a:solidFill>
          <a:ln w="12700">
            <a:solidFill>
              <a:srgbClr val="16223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73368" y="3364992"/>
            <a:ext cx="1737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 Apartments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8247888" y="3364992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~3,200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9939528" y="3364992"/>
            <a:ext cx="16459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5,880 to 2038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327648" y="3703320"/>
            <a:ext cx="5303520" cy="356616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73368" y="3739896"/>
            <a:ext cx="1737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Affordable Housing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247888" y="3739896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5–10%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9939528" y="3739896"/>
            <a:ext cx="16459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327648" y="4078224"/>
            <a:ext cx="5303520" cy="356616"/>
          </a:xfrm>
          <a:prstGeom prst="rect">
            <a:avLst/>
          </a:prstGeom>
          <a:solidFill>
            <a:srgbClr val="162234"/>
          </a:solidFill>
          <a:ln w="12700">
            <a:solidFill>
              <a:srgbClr val="16223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73368" y="4114800"/>
            <a:ext cx="1737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Seats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8247888" y="4114800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~44,600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9939528" y="4114800"/>
            <a:ext cx="16459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85k→100k (phased, 2 stadia)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327648" y="4453128"/>
            <a:ext cx="5303520" cy="356616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373368" y="4489704"/>
            <a:ext cx="1737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Days p.a.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8247888" y="4489704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specified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9939528" y="4489704"/>
            <a:ext cx="16459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 days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327648" y="4828032"/>
            <a:ext cx="5303520" cy="356616"/>
          </a:xfrm>
          <a:prstGeom prst="rect">
            <a:avLst/>
          </a:prstGeom>
          <a:solidFill>
            <a:srgbClr val="162234"/>
          </a:solidFill>
          <a:ln w="12700">
            <a:solidFill>
              <a:srgbClr val="162234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373368" y="4864608"/>
            <a:ext cx="1737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Visitors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8247888" y="4864608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1.8M (govt plan)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9939528" y="4864608"/>
            <a:ext cx="16459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1.8–2.2M (ARIA)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327648" y="5202936"/>
            <a:ext cx="5303520" cy="356616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73368" y="5239512"/>
            <a:ext cx="1737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Target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8247888" y="5239512"/>
            <a:ext cx="155448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Net-zero pathway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9939528" y="5239512"/>
            <a:ext cx="164592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95–98% self-sufficient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Broadmeadow Place Strategy</a:t>
            </a:r>
            <a:pPr indent="0" marL="0">
              <a:buNone/>
            </a:pPr>
            <a:r>
              <a:rPr lang="en-US" sz="900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Integrated Master Plan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RESIDENTIAL DENSITY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Residential Uplift — Surpassing 20,000 Apartments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70432"/>
            <a:ext cx="3566160" cy="3657600"/>
          </a:xfrm>
          <a:prstGeom prst="roundRect">
            <a:avLst>
              <a:gd name="adj" fmla="val 2051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31673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Uplift Strategy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173736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1828800"/>
            <a:ext cx="3383280" cy="2743200"/>
          </a:xfrm>
          <a:prstGeom prst="rect">
            <a:avLst/>
          </a:prstGeom>
          <a:noFill/>
          <a:ln/>
        </p:spPr>
        <p:txBody>
          <a:bodyPr wrap="square" lIns="50800" tIns="76200" rIns="76200" bIns="50800" rtlCol="0" anchor="t"/>
          <a:lstStyle/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→ 48 towers via 3 new infill sites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D (Griffiths Rd): +6F all 6 towers + TD7 @ 38F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F (Young Rd): +6F/+3F on 8 towers + TF9 @ 32F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G (Melbourne Rd): +4F on 8 towers + TG-new @ 28F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C (UGL Quarter): +5F on 4 towers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Heritage &amp; school buffer zones: no uplift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233672" y="1170432"/>
            <a:ext cx="3566160" cy="3657600"/>
          </a:xfrm>
          <a:prstGeom prst="roundRect">
            <a:avLst>
              <a:gd name="adj" fmla="val 2051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70832" y="131673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Zone-by-Zone Yield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02920" y="173736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25112" y="1828800"/>
            <a:ext cx="3383280" cy="2743200"/>
          </a:xfrm>
          <a:prstGeom prst="rect">
            <a:avLst/>
          </a:prstGeom>
          <a:noFill/>
          <a:ln/>
        </p:spPr>
        <p:txBody>
          <a:bodyPr wrap="square" lIns="50800" tIns="76200" rIns="76200" bIns="50800" rtlCol="0" anchor="t"/>
          <a:lstStyle/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D — Griffiths Rd:   4,562 apartments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F — Young Rd:        4,785 apartments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G — Melbourne Rd:    4,416 apartments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C — UGL Quarter:     2,104 apartments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Zones A, H, I, E:         2,537 apartments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 20,200+ apartments across 48 towers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964424" y="1170432"/>
            <a:ext cx="3566160" cy="3657600"/>
          </a:xfrm>
          <a:prstGeom prst="roundRect">
            <a:avLst>
              <a:gd name="adj" fmla="val 2051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01584" y="131673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Population &amp; Affordability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02920" y="173736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055864" y="1828800"/>
            <a:ext cx="3383280" cy="2743200"/>
          </a:xfrm>
          <a:prstGeom prst="rect">
            <a:avLst/>
          </a:prstGeom>
          <a:noFill/>
          <a:ln/>
        </p:spPr>
        <p:txBody>
          <a:bodyPr wrap="square" lIns="50800" tIns="76200" rIns="76200" bIns="50800" rtlCol="0" anchor="t"/>
          <a:lstStyle/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~48,500 residents at maturity (ABS 2.4/dwelling)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Exceeds NSW 40,000-resident planning projection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 affordable = 2,626 affordable units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~6,300 people in affordable housing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NSW 5% floor: 1,000 affordable units</a:t>
            </a:r>
            <a:endParaRPr lang="en-US" sz="1200" dirty="0"/>
          </a:p>
          <a:p>
            <a:pPr>
              <a:spcAft>
                <a:spcPts val="400"/>
              </a:spcAft>
            </a:pPr>
            <a:r>
              <a:rPr lang="en-US" sz="12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delivers 2.6× NSW affordable housing output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4956048"/>
            <a:ext cx="2697480" cy="1234440"/>
          </a:xfrm>
          <a:prstGeom prst="roundRect">
            <a:avLst>
              <a:gd name="adj" fmla="val 5926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5047488"/>
            <a:ext cx="2514600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20,200+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576072" y="5647334"/>
            <a:ext cx="2551176" cy="3209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Apartments at Full Uplift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76072" y="5968289"/>
            <a:ext cx="2551176" cy="197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 towers · surpasses 20,000 target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355848" y="4956048"/>
            <a:ext cx="2697480" cy="1234440"/>
          </a:xfrm>
          <a:prstGeom prst="roundRect">
            <a:avLst>
              <a:gd name="adj" fmla="val 5926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447288" y="5047488"/>
            <a:ext cx="2514600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~48,500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3429000" y="5647334"/>
            <a:ext cx="2551176" cy="3209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at Maturity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429000" y="5968289"/>
            <a:ext cx="2551176" cy="197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 2.4 persons per dwelling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208776" y="4956048"/>
            <a:ext cx="2697480" cy="1234440"/>
          </a:xfrm>
          <a:prstGeom prst="roundRect">
            <a:avLst>
              <a:gd name="adj" fmla="val 5926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300216" y="5047488"/>
            <a:ext cx="2514600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2,626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6281928" y="5647334"/>
            <a:ext cx="2551176" cy="3209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Affordable Units @ 13%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281928" y="5968289"/>
            <a:ext cx="2551176" cy="197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2.6× NSW 5% floor commitment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9061704" y="4956048"/>
            <a:ext cx="2697480" cy="1234440"/>
          </a:xfrm>
          <a:prstGeom prst="roundRect">
            <a:avLst>
              <a:gd name="adj" fmla="val 5926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153144" y="5047488"/>
            <a:ext cx="2514600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A$1.12B</a:t>
            </a:r>
            <a:endParaRPr lang="en-US" sz="2800" dirty="0"/>
          </a:p>
        </p:txBody>
      </p:sp>
      <p:sp>
        <p:nvSpPr>
          <p:cNvPr id="32" name="Text 30"/>
          <p:cNvSpPr/>
          <p:nvPr/>
        </p:nvSpPr>
        <p:spPr>
          <a:xfrm>
            <a:off x="9134856" y="5647334"/>
            <a:ext cx="2551176" cy="3209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Cost Savings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134856" y="5968289"/>
            <a:ext cx="2551176" cy="197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38% lower than conventional delivery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KPI Briefing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NSW Place Strategy Rezoning Report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SPORTS INFRASTRUCTURE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Sports Precinct — Four-Venue Programme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70432"/>
            <a:ext cx="5669280" cy="3493008"/>
          </a:xfrm>
          <a:prstGeom prst="roundRect">
            <a:avLst>
              <a:gd name="adj" fmla="val 2618"/>
            </a:avLst>
          </a:prstGeom>
          <a:solidFill>
            <a:srgbClr val="1A2E45"/>
          </a:solidFill>
          <a:ln w="19050">
            <a:solidFill>
              <a:srgbClr val="C892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" y="1316736"/>
            <a:ext cx="53400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MULTI-CODE OVAL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" y="1664208"/>
            <a:ext cx="53400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B — Hunter Park  ·  Phase 1: 45k → Phase 2: 60k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02920" y="1938528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67512" y="1993392"/>
            <a:ext cx="53400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45,000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667512" y="2560320"/>
            <a:ext cx="53400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 ·  PRE-ENGINEERED TO 60,000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" y="283464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67512" y="2926080"/>
            <a:ext cx="5157216" cy="1609344"/>
          </a:xfrm>
          <a:prstGeom prst="rect">
            <a:avLst/>
          </a:prstGeom>
          <a:noFill/>
          <a:ln/>
        </p:spPr>
        <p:txBody>
          <a:bodyPr wrap="square" lIns="25400" tIns="50800" rIns="50800" bIns="25400" rtlCol="0" anchor="ctr"/>
          <a:lstStyle/>
          <a:p>
            <a:pPr>
              <a:spcAft>
                <a:spcPts val="500"/>
              </a:spcAft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(2028–31): 45,000-seat oval — NRL, AFL, Rugby Union, Test/T20/ODI cricket</a:t>
            </a:r>
            <a:endParaRPr lang="en-US" sz="1100" dirty="0"/>
          </a:p>
          <a:p>
            <a:pPr>
              <a:spcAft>
                <a:spcPts val="500"/>
              </a:spcAft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pre-engineered to 60k: transfer slabs + roof anchors cast in Ph1 concrete</a:t>
            </a:r>
            <a:endParaRPr lang="en-US" sz="1100" dirty="0"/>
          </a:p>
          <a:p>
            <a:pPr>
              <a:spcAft>
                <a:spcPts val="500"/>
              </a:spcAft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events: RWC QF eligible · ICC World Cup · AFL Finals · Athletics (IAAF overlay)</a:t>
            </a:r>
            <a:endParaRPr lang="en-US" sz="1100" dirty="0"/>
          </a:p>
          <a:p>
            <a:pPr>
              <a:spcAft>
                <a:spcPts val="500"/>
              </a:spcAft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cost: A$750–900M · Phase 2 uplift: ~A$200–250M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355080" y="1170432"/>
            <a:ext cx="5669280" cy="3493008"/>
          </a:xfrm>
          <a:prstGeom prst="roundRect">
            <a:avLst>
              <a:gd name="adj" fmla="val 2618"/>
            </a:avLst>
          </a:prstGeom>
          <a:solidFill>
            <a:srgbClr val="1A2E45"/>
          </a:solidFill>
          <a:ln w="19050">
            <a:solidFill>
              <a:srgbClr val="20808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19672" y="1316736"/>
            <a:ext cx="53400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DD0E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MJS RECTANGULAR STADIUM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519672" y="1664208"/>
            <a:ext cx="53400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B — Hunter Park  ·  Upgrade: 30k → 40k (pre-engineered)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02920" y="1938528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19672" y="1993392"/>
            <a:ext cx="53400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4DD0E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30,000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6519672" y="2560320"/>
            <a:ext cx="53400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 ·  PRE-ENGINEERED TO 40,000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" y="283464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519672" y="2926080"/>
            <a:ext cx="5157216" cy="1609344"/>
          </a:xfrm>
          <a:prstGeom prst="rect">
            <a:avLst/>
          </a:prstGeom>
          <a:noFill/>
          <a:ln/>
        </p:spPr>
        <p:txBody>
          <a:bodyPr wrap="square" lIns="25400" tIns="50800" rIns="50800" bIns="25400" rtlCol="0" anchor="ctr"/>
          <a:lstStyle/>
          <a:p>
            <a:pPr>
              <a:spcAft>
                <a:spcPts val="500"/>
              </a:spcAft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McDonald Jones Stadium upgraded: Soccer, Rugby League, Rugby Union, State of Origin</a:t>
            </a:r>
            <a:endParaRPr lang="en-US" sz="1100" dirty="0"/>
          </a:p>
          <a:p>
            <a:pPr>
              <a:spcAft>
                <a:spcPts val="500"/>
              </a:spcAft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Pre-engineer NOW: end-bay foundations + concourse extensions in Phase 1 works</a:t>
            </a:r>
            <a:endParaRPr lang="en-US" sz="1100" dirty="0"/>
          </a:p>
          <a:p>
            <a:pPr>
              <a:spcAft>
                <a:spcPts val="500"/>
              </a:spcAft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(demand-triggered): 10,000 additional seats → 40,000 total</a:t>
            </a:r>
            <a:endParaRPr lang="en-US" sz="1100" dirty="0"/>
          </a:p>
          <a:p>
            <a:pPr>
              <a:spcAft>
                <a:spcPts val="500"/>
              </a:spcAft>
            </a:pPr>
            <a:r>
              <a:rPr lang="en-US" sz="11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FIFA WC group-stage eligible (40k) · NFL International Series · RWC Pool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02920" y="4754880"/>
            <a:ext cx="5669280" cy="1316736"/>
          </a:xfrm>
          <a:prstGeom prst="roundRect">
            <a:avLst>
              <a:gd name="adj" fmla="val 694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02920" y="4754880"/>
            <a:ext cx="5669280" cy="91440"/>
          </a:xfrm>
          <a:prstGeom prst="roundRect">
            <a:avLst>
              <a:gd name="adj" fmla="val 100000"/>
            </a:avLst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67512" y="4882896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9A8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INDOOR ARENA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160520" y="4846320"/>
            <a:ext cx="18470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600" b="1" dirty="0">
                <a:solidFill>
                  <a:srgbClr val="C9A8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15,000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667512" y="5157216"/>
            <a:ext cx="53400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B — Hunter Park  ·  Retractable Roof · 15,000 seats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02920" y="5376672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67512" y="5413248"/>
            <a:ext cx="53400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ENCLOSED — RETRACTABLE ROOF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67512" y="5614416"/>
            <a:ext cx="5157216" cy="475488"/>
          </a:xfrm>
          <a:prstGeom prst="rect">
            <a:avLst/>
          </a:prstGeom>
          <a:noFill/>
          <a:ln/>
        </p:spPr>
        <p:txBody>
          <a:bodyPr wrap="square" lIns="12700" tIns="50800" rIns="50800" bIns="12700" rtlCol="0" anchor="t"/>
          <a:lstStyle/>
          <a:p>
            <a:pPr>
              <a:spcAft>
                <a:spcPts val="300"/>
              </a:spcAft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NBL, Super Netball, Boxing/MMA, Esports majors, Concerts — 200+ events/yr</a:t>
            </a:r>
            <a:endParaRPr lang="en-US" sz="900" dirty="0"/>
          </a:p>
          <a:p>
            <a:pPr>
              <a:spcAft>
                <a:spcPts val="300"/>
              </a:spcAft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Retractable roof: converts to open-air amphitheatre for summer activations</a:t>
            </a:r>
            <a:endParaRPr lang="en-US" sz="900" dirty="0"/>
          </a:p>
          <a:p>
            <a:pPr>
              <a:spcAft>
                <a:spcPts val="300"/>
              </a:spcAft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$/sqm yield of any precinct venue — 365-day activation</a:t>
            </a:r>
            <a:endParaRPr lang="en-US" sz="900" dirty="0"/>
          </a:p>
          <a:p>
            <a:pPr>
              <a:spcAft>
                <a:spcPts val="300"/>
              </a:spcAft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Pre-engineer for 20k upper tier: columns + roof rails cast in Ph1 structure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355080" y="4754880"/>
            <a:ext cx="5669280" cy="1316736"/>
          </a:xfrm>
          <a:prstGeom prst="roundRect">
            <a:avLst>
              <a:gd name="adj" fmla="val 694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355080" y="4754880"/>
            <a:ext cx="5669280" cy="91440"/>
          </a:xfrm>
          <a:prstGeom prst="roundRect">
            <a:avLst>
              <a:gd name="adj" fmla="val 100000"/>
            </a:avLst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519672" y="4882896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FD4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OLYMPIC HOCKEY HUB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10012680" y="4846320"/>
            <a:ext cx="18470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600" b="1" dirty="0">
                <a:solidFill>
                  <a:srgbClr val="6FD4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5,000</a:t>
            </a:r>
            <a:endParaRPr lang="en-US" sz="2600" dirty="0"/>
          </a:p>
        </p:txBody>
      </p:sp>
      <p:sp>
        <p:nvSpPr>
          <p:cNvPr id="34" name="Text 32"/>
          <p:cNvSpPr/>
          <p:nvPr/>
        </p:nvSpPr>
        <p:spPr>
          <a:xfrm>
            <a:off x="6519672" y="5157216"/>
            <a:ext cx="53400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D — Lambton Blvd  ·  FIH Olympic-Standard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502920" y="5376672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519672" y="5413248"/>
            <a:ext cx="53400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COURT + 4 COMPETITION FIELDS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519672" y="5614416"/>
            <a:ext cx="5157216" cy="475488"/>
          </a:xfrm>
          <a:prstGeom prst="rect">
            <a:avLst/>
          </a:prstGeom>
          <a:noFill/>
          <a:ln/>
        </p:spPr>
        <p:txBody>
          <a:bodyPr wrap="square" lIns="12700" tIns="50800" rIns="50800" bIns="12700" rtlCol="0" anchor="t"/>
          <a:lstStyle/>
          <a:p>
            <a:pPr>
              <a:spcAft>
                <a:spcPts val="300"/>
              </a:spcAft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court: 5,000 seats · FIH Olympic-certified synthetic turf</a:t>
            </a:r>
            <a:endParaRPr lang="en-US" sz="900" dirty="0"/>
          </a:p>
          <a:p>
            <a:pPr>
              <a:spcAft>
                <a:spcPts val="300"/>
              </a:spcAft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additional competition fields — community + academy training year-round</a:t>
            </a:r>
            <a:endParaRPr lang="en-US" sz="900" dirty="0"/>
          </a:p>
          <a:p>
            <a:pPr>
              <a:spcAft>
                <a:spcPts val="300"/>
              </a:spcAft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FIH Pro League · World Cup qualifier · Commonwealth Games standard</a:t>
            </a:r>
            <a:endParaRPr lang="en-US" sz="900" dirty="0"/>
          </a:p>
          <a:p>
            <a:pPr>
              <a:spcAft>
                <a:spcPts val="300"/>
              </a:spcAft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Co-located: tennis, athletics warm-up track, community synthetic courts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502920" y="6199632"/>
            <a:ext cx="11183112" cy="237744"/>
          </a:xfrm>
          <a:prstGeom prst="roundRect">
            <a:avLst>
              <a:gd name="adj" fmla="val 15385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2920" y="6199632"/>
            <a:ext cx="111831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Stadiums Ph1: 75,000 seats (Oval 45k + MJS Rect. 30k)  ·  Ph2: 100,000 (60k+40k)  ·  Arena: 15,000 retractable  ·  Hockey Hub: 5,000 FIH  ·  Aquatic: 2,500 FINA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Broadmeadow Place Strategy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Novocastrian Group — Hunter Park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FIH Olympic Standards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DDD8CE"/>
          </a:solidFill>
          <a:ln w="12700">
            <a:solidFill>
              <a:srgbClr val="DDD8C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AQUATIC INFRASTRUCTURE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Indoor Aquatic Centre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43000"/>
            <a:ext cx="6583680" cy="5074920"/>
          </a:xfrm>
          <a:prstGeom prst="roundRect">
            <a:avLst>
              <a:gd name="adj" fmla="val 2162"/>
            </a:avLst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307592"/>
            <a:ext cx="612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FINA-STANDARD FACILITY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02920" y="178308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58368" y="1892808"/>
            <a:ext cx="6263640" cy="612648"/>
          </a:xfrm>
          <a:prstGeom prst="roundRect">
            <a:avLst>
              <a:gd name="adj" fmla="val 7463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41248" y="1956816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Olympic Competition Pool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41248" y="220370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m × 25 m  ·  International competition standard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58368" y="2596896"/>
            <a:ext cx="6263640" cy="612648"/>
          </a:xfrm>
          <a:prstGeom prst="roundRect">
            <a:avLst>
              <a:gd name="adj" fmla="val 7463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41248" y="2660904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 Pool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41248" y="290779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Multi-platform diving  ·  FINA competition-ready depth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58368" y="3300984"/>
            <a:ext cx="6263640" cy="612648"/>
          </a:xfrm>
          <a:prstGeom prst="roundRect">
            <a:avLst>
              <a:gd name="adj" fmla="val 7463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1248" y="3364992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Children's Learn-to-Swim Pool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41248" y="361188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Shallow warm-water pool  ·  Year-round community access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58368" y="4005072"/>
            <a:ext cx="6263640" cy="612648"/>
          </a:xfrm>
          <a:prstGeom prst="roundRect">
            <a:avLst>
              <a:gd name="adj" fmla="val 7463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1248" y="4069080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Indoor Sports Courts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41248" y="43159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Basketball, volleyball and netball courts alongside pools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58368" y="4709160"/>
            <a:ext cx="6263640" cy="612648"/>
          </a:xfrm>
          <a:prstGeom prst="roundRect">
            <a:avLst>
              <a:gd name="adj" fmla="val 7463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1248" y="4773168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Spectator Grandstand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841248" y="50200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Tiered seating for national and state aquatic events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58368" y="5413248"/>
            <a:ext cx="6263640" cy="612648"/>
          </a:xfrm>
          <a:prstGeom prst="roundRect">
            <a:avLst>
              <a:gd name="adj" fmla="val 7463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41248" y="5477256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Covered All-Weather Venue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41248" y="57241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Climate-controlled  ·  365-day operations capability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498080" y="1143000"/>
            <a:ext cx="4480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Strategic Role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7498080" y="1527048"/>
            <a:ext cx="4480560" cy="2194560"/>
          </a:xfrm>
          <a:prstGeom prst="rect">
            <a:avLst/>
          </a:prstGeom>
          <a:noFill/>
          <a:ln/>
        </p:spPr>
        <p:txBody>
          <a:bodyPr wrap="square" lIns="50800" tIns="76200" rIns="76200" bIns="50800" rtlCol="0" anchor="t"/>
          <a:lstStyle/>
          <a:p>
            <a:pPr>
              <a:spcAft>
                <a:spcPts val="400"/>
              </a:spcAft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Fills critical aquatic infrastructure gap in Hunter Region</a:t>
            </a:r>
            <a:endParaRPr lang="en-US" sz="1100" dirty="0"/>
          </a:p>
          <a:p>
            <a:pPr>
              <a:spcAft>
                <a:spcPts val="400"/>
              </a:spcAft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national-level events currently not viable in Newcastle</a:t>
            </a:r>
            <a:endParaRPr lang="en-US" sz="1100" dirty="0"/>
          </a:p>
          <a:p>
            <a:pPr>
              <a:spcAft>
                <a:spcPts val="400"/>
              </a:spcAft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Positioned adjacent to FIH Olympic Hockey Hub and training fields</a:t>
            </a:r>
            <a:endParaRPr lang="en-US" sz="1100" dirty="0"/>
          </a:p>
          <a:p>
            <a:pPr>
              <a:spcAft>
                <a:spcPts val="400"/>
              </a:spcAft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stadium, roads and utilities kept fixed in siting</a:t>
            </a:r>
            <a:endParaRPr lang="en-US" sz="1100" dirty="0"/>
          </a:p>
          <a:p>
            <a:pPr>
              <a:spcAft>
                <a:spcPts val="400"/>
              </a:spcAft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Year-round activation — reduces "event-day only" reliance</a:t>
            </a:r>
            <a:endParaRPr lang="en-US" sz="1100" dirty="0"/>
          </a:p>
          <a:p>
            <a:pPr>
              <a:spcAft>
                <a:spcPts val="400"/>
              </a:spcAft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PCYC integration and community health services co-located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498080" y="3886200"/>
            <a:ext cx="4480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NSW Comparison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7498080" y="4270248"/>
            <a:ext cx="4480560" cy="1947672"/>
          </a:xfrm>
          <a:prstGeom prst="roundRect">
            <a:avLst>
              <a:gd name="adj" fmla="val 3756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680960" y="4416552"/>
            <a:ext cx="4114800" cy="1664208"/>
          </a:xfrm>
          <a:prstGeom prst="rect">
            <a:avLst/>
          </a:prstGeom>
          <a:noFill/>
          <a:ln/>
        </p:spPr>
        <p:txBody>
          <a:bodyPr wrap="square" lIns="50800" tIns="76200" rIns="76200" bIns="5080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NSW Place Strategy (2025): </a:t>
            </a:r>
            <a:pPr indent="0" marL="0">
              <a:buNone/>
            </a:pPr>
            <a:r>
              <a:rPr lang="en-US" sz="11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NSW plan proposes 7,000–11,000-seat indoor arena adjacent to McDonald Jones Stadium. ARIA upgrades this to a 15,000-seat fully enclosed retractable-roof arena — NBL, Super Netball, Esports, Boxing/MMA, major concerts. Pre-engineered to 20,000. No NSW plan for FINA aquatic or FIH Olympic hockey.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Broadmeadow Master Plan</a:t>
            </a:r>
            <a:pPr indent="0" marL="0">
              <a:buNone/>
            </a:pPr>
            <a:r>
              <a:rPr lang="en-US" sz="900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NSW Planning Portal — Hunter Indoor Sports Centre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 FRAMEWORK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Rail Loop &amp; Master Interchange Integration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829800" y="1170432"/>
            <a:ext cx="2057400" cy="5029200"/>
          </a:xfrm>
          <a:prstGeom prst="roundRect">
            <a:avLst>
              <a:gd name="adj" fmla="val 3556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921240" y="1353312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800 m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921240" y="1810512"/>
            <a:ext cx="1874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walk to Interchange from any tower or venue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9921240" y="2560320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2028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9921240" y="3017520"/>
            <a:ext cx="1874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 Interchange target opening year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9921240" y="3767328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40%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9921240" y="4224528"/>
            <a:ext cx="1874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vehicle trip reduction at full operation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921240" y="4974336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A$1.36B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9921240" y="5431536"/>
            <a:ext cx="1874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 transport package costed value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977640" y="1325880"/>
            <a:ext cx="2240280" cy="914400"/>
          </a:xfrm>
          <a:prstGeom prst="roundRect">
            <a:avLst>
              <a:gd name="adj" fmla="val 12000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050792" y="1380744"/>
            <a:ext cx="209397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BROADMEADOW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STATION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050792" y="1892808"/>
            <a:ext cx="20939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gateway · retained &amp; upgraded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566928" y="3017520"/>
            <a:ext cx="2240280" cy="914400"/>
          </a:xfrm>
          <a:prstGeom prst="roundRect">
            <a:avLst>
              <a:gd name="adj" fmla="val 12000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3072384"/>
            <a:ext cx="209397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YOUNG ROAD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STOP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40080" y="3584448"/>
            <a:ext cx="20939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Western precinct node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977640" y="3657600"/>
            <a:ext cx="2240280" cy="914400"/>
          </a:xfrm>
          <a:prstGeom prst="roundRect">
            <a:avLst>
              <a:gd name="adj" fmla="val 12000"/>
            </a:avLst>
          </a:prstGeom>
          <a:solidFill>
            <a:srgbClr val="C8922A"/>
          </a:solidFill>
          <a:ln w="25400">
            <a:solidFill>
              <a:srgbClr val="E8B84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050792" y="3712464"/>
            <a:ext cx="209397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ARIA MASTER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INTERCHANGE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050792" y="4224528"/>
            <a:ext cx="20939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A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 2028 · A$1.36B investment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7223760" y="3017520"/>
            <a:ext cx="2240280" cy="914400"/>
          </a:xfrm>
          <a:prstGeom prst="roundRect">
            <a:avLst>
              <a:gd name="adj" fmla="val 12000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296912" y="3072384"/>
            <a:ext cx="209397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MELBOURNE ROAD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STOP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296912" y="3584448"/>
            <a:ext cx="20939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Eastern residential node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1645920" y="5120640"/>
            <a:ext cx="2240280" cy="914400"/>
          </a:xfrm>
          <a:prstGeom prst="roundRect">
            <a:avLst>
              <a:gd name="adj" fmla="val 12000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19072" y="5175504"/>
            <a:ext cx="209397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NRL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STADIUM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1719072" y="5687568"/>
            <a:ext cx="20939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B anchor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6492240" y="5120640"/>
            <a:ext cx="2240280" cy="914400"/>
          </a:xfrm>
          <a:prstGeom prst="roundRect">
            <a:avLst>
              <a:gd name="adj" fmla="val 12000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65392" y="5175504"/>
            <a:ext cx="209397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MJS RECT.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4F2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STADIUM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565392" y="5687568"/>
            <a:ext cx="209397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B — upgraded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5097780" y="2240280"/>
            <a:ext cx="0" cy="1417320"/>
          </a:xfrm>
          <a:prstGeom prst="line">
            <a:avLst/>
          </a:prstGeom>
          <a:noFill/>
          <a:ln w="25400">
            <a:solidFill>
              <a:srgbClr val="C8922A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2807208" y="3474720"/>
            <a:ext cx="2290572" cy="182880"/>
          </a:xfrm>
          <a:prstGeom prst="line">
            <a:avLst/>
          </a:prstGeom>
          <a:noFill/>
          <a:ln w="19050">
            <a:solidFill>
              <a:srgbClr val="9EADC0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5097780" y="3474720"/>
            <a:ext cx="1394460" cy="182880"/>
          </a:xfrm>
          <a:prstGeom prst="line">
            <a:avLst/>
          </a:prstGeom>
          <a:noFill/>
          <a:ln w="19050">
            <a:solidFill>
              <a:srgbClr val="9EADC0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183380" y="4572000"/>
            <a:ext cx="-365760" cy="548640"/>
          </a:xfrm>
          <a:prstGeom prst="line">
            <a:avLst/>
          </a:prstGeom>
          <a:noFill/>
          <a:ln w="19050">
            <a:solidFill>
              <a:srgbClr val="C8922A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012180" y="4572000"/>
            <a:ext cx="365760" cy="548640"/>
          </a:xfrm>
          <a:prstGeom prst="line">
            <a:avLst/>
          </a:prstGeom>
          <a:noFill/>
          <a:ln w="19050">
            <a:solidFill>
              <a:srgbClr val="C8922A"/>
            </a:solidFill>
            <a:prstDash val="dash"/>
          </a:ln>
        </p:spPr>
      </p:sp>
      <p:sp>
        <p:nvSpPr>
          <p:cNvPr id="38" name="Text 36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Master Plan — Transport Chapter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Broadmeadow Place Strategy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&amp; RESILIENCE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Energy-Independent Infrastructure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70432"/>
            <a:ext cx="5394960" cy="2011680"/>
          </a:xfrm>
          <a:prstGeom prst="roundRect">
            <a:avLst>
              <a:gd name="adj" fmla="val 4545"/>
            </a:avLst>
          </a:prstGeom>
          <a:solidFill>
            <a:srgbClr val="1A2E45"/>
          </a:solidFill>
          <a:ln w="19050">
            <a:solidFill>
              <a:srgbClr val="C892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280160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1 — TOWERS + STADIUM ROOFTOPS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" y="1700784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58368" y="1783080"/>
            <a:ext cx="1554480" cy="1280160"/>
          </a:xfrm>
          <a:prstGeom prst="roundRect">
            <a:avLst>
              <a:gd name="adj" fmla="val 571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9808" y="187452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160.7 MWp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731520" y="2499970"/>
            <a:ext cx="1408176" cy="3328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PV (Layer 1)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377440" y="1783080"/>
            <a:ext cx="1554480" cy="1280160"/>
          </a:xfrm>
          <a:prstGeom prst="roundRect">
            <a:avLst>
              <a:gd name="adj" fmla="val 571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468880" y="187452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262.1 GWh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2450592" y="2499970"/>
            <a:ext cx="1408176" cy="3328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Output (Layer 1)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096512" y="1783080"/>
            <a:ext cx="1554480" cy="1280160"/>
          </a:xfrm>
          <a:prstGeom prst="roundRect">
            <a:avLst>
              <a:gd name="adj" fmla="val 5714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87952" y="187452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164.8%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4169664" y="2499970"/>
            <a:ext cx="1408176" cy="3328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 Coverage (Layer 1)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02920" y="3291840"/>
            <a:ext cx="5394960" cy="2377440"/>
          </a:xfrm>
          <a:prstGeom prst="roundRect">
            <a:avLst>
              <a:gd name="adj" fmla="val 3846"/>
            </a:avLst>
          </a:prstGeom>
          <a:solidFill>
            <a:srgbClr val="1A2E45"/>
          </a:solidFill>
          <a:ln w="19050">
            <a:solidFill>
              <a:srgbClr val="20808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" y="3401568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DD0E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3 — FULL PRECINCT + H2 EXPORT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02920" y="3822192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8368" y="3904488"/>
            <a:ext cx="1554480" cy="1645920"/>
          </a:xfrm>
          <a:prstGeom prst="roundRect">
            <a:avLst>
              <a:gd name="adj" fmla="val 4706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9808" y="3995928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173.3 MWp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731520" y="4826203"/>
            <a:ext cx="1408176" cy="4279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PV (Layer 3)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377440" y="3904488"/>
            <a:ext cx="1554480" cy="1645920"/>
          </a:xfrm>
          <a:prstGeom prst="roundRect">
            <a:avLst>
              <a:gd name="adj" fmla="val 4706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468880" y="3995928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292.5 GWh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2450592" y="4826203"/>
            <a:ext cx="1408176" cy="4279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Output (Layer 3)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096512" y="3904488"/>
            <a:ext cx="1554480" cy="1645920"/>
          </a:xfrm>
          <a:prstGeom prst="roundRect">
            <a:avLst>
              <a:gd name="adj" fmla="val 4706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87952" y="3995928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183.9%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4169664" y="4826203"/>
            <a:ext cx="1408176" cy="4279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183.9% / Grid Export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291072" y="1170432"/>
            <a:ext cx="5394960" cy="5074920"/>
          </a:xfrm>
          <a:prstGeom prst="roundRect">
            <a:avLst>
              <a:gd name="adj" fmla="val 1802"/>
            </a:avLst>
          </a:prstGeom>
          <a:solidFill>
            <a:srgbClr val="1A2E4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73952" y="1316736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B8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Energy Technology Mix</a:t>
            </a:r>
            <a:endParaRPr lang="en-US" sz="1500" dirty="0"/>
          </a:p>
        </p:txBody>
      </p:sp>
      <p:sp>
        <p:nvSpPr>
          <p:cNvPr id="32" name="Shape 30"/>
          <p:cNvSpPr/>
          <p:nvPr/>
        </p:nvSpPr>
        <p:spPr>
          <a:xfrm>
            <a:off x="502920" y="1737360"/>
            <a:ext cx="11183112" cy="22860"/>
          </a:xfrm>
          <a:prstGeom prst="rect">
            <a:avLst/>
          </a:prstGeom>
          <a:solidFill>
            <a:srgbClr val="243B55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446520" y="1874520"/>
            <a:ext cx="5074920" cy="612648"/>
          </a:xfrm>
          <a:prstGeom prst="roundRect">
            <a:avLst>
              <a:gd name="adj" fmla="val 7463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583680" y="1938528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PV — Rooftops + BIPV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10058400" y="1938528"/>
            <a:ext cx="1234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173.3 MWp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583680" y="2185416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Towers, stadium canopy, aquatic centre, podiums, car park structures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446520" y="2578608"/>
            <a:ext cx="5074920" cy="612648"/>
          </a:xfrm>
          <a:prstGeom prst="roundRect">
            <a:avLst>
              <a:gd name="adj" fmla="val 7463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583680" y="2642616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Axis Wind Turbines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10058400" y="2642616"/>
            <a:ext cx="1234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314 VAWTs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583680" y="2889504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314-unit VAWT network across boulevards and precinct infrastructure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446520" y="3282696"/>
            <a:ext cx="5074920" cy="612648"/>
          </a:xfrm>
          <a:prstGeom prst="roundRect">
            <a:avLst>
              <a:gd name="adj" fmla="val 7463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583680" y="3346704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Battery Storage (BESS)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10058400" y="3346704"/>
            <a:ext cx="1234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360 MWh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6583680" y="3593592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360 MWh precinct-wide system — VPP + FCAS grid services A$2-4M/yr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446520" y="3986784"/>
            <a:ext cx="5074920" cy="612648"/>
          </a:xfrm>
          <a:prstGeom prst="roundRect">
            <a:avLst>
              <a:gd name="adj" fmla="val 7463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583680" y="4050792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Hydrogen Loop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10058400" y="4050792"/>
            <a:ext cx="1234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GWh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6583680" y="4297680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Electrolysis from surplus; 8.2 GWh/yr — Australia's first H2-positive precinct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446520" y="4690872"/>
            <a:ext cx="5074920" cy="612648"/>
          </a:xfrm>
          <a:prstGeom prst="roundRect">
            <a:avLst>
              <a:gd name="adj" fmla="val 7463"/>
            </a:avLst>
          </a:prstGeom>
          <a:solidFill>
            <a:srgbClr val="162234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583680" y="4754880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Reduction — 48 Towers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10058400" y="4754880"/>
            <a:ext cx="1234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132 GWh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6583680" y="5001768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1+2+3 mandatory efficiency: 132 GWh/yr demand reduction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446520" y="5394960"/>
            <a:ext cx="5074920" cy="612648"/>
          </a:xfrm>
          <a:prstGeom prst="roundRect">
            <a:avLst>
              <a:gd name="adj" fmla="val 7463"/>
            </a:avLst>
          </a:prstGeom>
          <a:solidFill>
            <a:srgbClr val="0D1B2A"/>
          </a:solidFill>
          <a:ln w="12700">
            <a:solidFill>
              <a:srgbClr val="243B5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83680" y="5458968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F2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 Export Revenue</a:t>
            </a:r>
            <a:endParaRPr lang="en-US" sz="1200" dirty="0"/>
          </a:p>
        </p:txBody>
      </p:sp>
      <p:sp>
        <p:nvSpPr>
          <p:cNvPr id="55" name="Text 53"/>
          <p:cNvSpPr/>
          <p:nvPr/>
        </p:nvSpPr>
        <p:spPr>
          <a:xfrm>
            <a:off x="10058400" y="5458968"/>
            <a:ext cx="1234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A$13M+/yr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6583680" y="5705856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EA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A$11.3M/yr export + A$2-4M FCAS — net energy-positive precinct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6473952" y="6108192"/>
            <a:ext cx="5074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A$11.3M/yr grid export + A$2-4M FCAS — Australia's first H2-positive sporting precinct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KPI Briefing — Energy Chapter</a:t>
            </a:r>
            <a:pPr indent="0" marL="0">
              <a:buNone/>
            </a:pPr>
            <a:r>
              <a:rPr lang="en-US" sz="900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4A5C6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Atelier Ten — Broadmeadow Sustainability Strategy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73152"/>
            <a:ext cx="2194560" cy="237744"/>
          </a:xfrm>
          <a:prstGeom prst="roundRect">
            <a:avLst>
              <a:gd name="adj" fmla="val 19231"/>
            </a:avLst>
          </a:prstGeom>
          <a:solidFill>
            <a:srgbClr val="DDD8CE"/>
          </a:solidFill>
          <a:ln w="12700">
            <a:solidFill>
              <a:srgbClr val="DDD8C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7315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PRECINCT STRUCTURE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347472"/>
            <a:ext cx="1118311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Precinct Zone Breakdown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024128"/>
            <a:ext cx="11183112" cy="2286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70432"/>
            <a:ext cx="3657600" cy="1417320"/>
          </a:xfrm>
          <a:prstGeom prst="roundRect">
            <a:avLst>
              <a:gd name="adj" fmla="val 5161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30936" y="1261872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A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630936" y="1499616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Master Interchange &amp; Transit Core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30936" y="1792224"/>
            <a:ext cx="34015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Broadmeadow Station upgrade, elevated concourse, bus interchange, active transport hub, transit-oriented tower nodes. Opens 2028.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306824" y="1170432"/>
            <a:ext cx="3657600" cy="1417320"/>
          </a:xfrm>
          <a:prstGeom prst="roundRect">
            <a:avLst>
              <a:gd name="adj" fmla="val 5161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34840" y="1261872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B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434840" y="1499616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Hunter Park Sports Super-Precinct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434840" y="1792224"/>
            <a:ext cx="34015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Multi-Code Oval: Phase 1 45,000 seats (NRL/AFL/Rugby Union/Test cricket), pre-engineered to 60,000. McDonald Jones Stadium: upgraded rectangular 30k→40k (Soccer/Rugby/State of Origin). ARIA Indoor Arena: 15,000-seat retractable roof. Three venues, one precinct. Cost: A$750–900M oval + ~A$350–450M arena + A$120–150M MJS upgrade.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8110728" y="1170432"/>
            <a:ext cx="3657600" cy="1417320"/>
          </a:xfrm>
          <a:prstGeom prst="roundRect">
            <a:avLst>
              <a:gd name="adj" fmla="val 5161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38744" y="1261872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C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8238744" y="1499616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Rail Yard Academy &amp; Maintenance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238744" y="1792224"/>
            <a:ext cx="34015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Academy, maintenance depot, training facilities. Preserves working rail identity. Adaptive reuse of heritage locomotive roundhouses.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02920" y="2697480"/>
            <a:ext cx="3657600" cy="1417320"/>
          </a:xfrm>
          <a:prstGeom prst="roundRect">
            <a:avLst>
              <a:gd name="adj" fmla="val 5161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0936" y="2788920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D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30936" y="3026664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Lambton Boulevard Residential &amp; Sporting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30936" y="3319272"/>
            <a:ext cx="34015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Mid-rise residential towers along Lambton Boulevard green spine. ARIA Olympic Hockey Hub: FIH Olympic-certified show court (5,000 seats) + 4 competition fields. Tennis, athletics warm-up track, community synthetic courts. Green spine connects to Styx Creek corridor.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306824" y="2697480"/>
            <a:ext cx="3657600" cy="1417320"/>
          </a:xfrm>
          <a:prstGeom prst="roundRect">
            <a:avLst>
              <a:gd name="adj" fmla="val 5161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434840" y="2788920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E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434840" y="3026664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Styx Creek Blue-Green Corridor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434840" y="3319272"/>
            <a:ext cx="34015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3.2 km landscaped corridor with 4 recreation nodes. Flood storage, ecological restoration, cycleways and pedestrian greenway.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8110728" y="2697480"/>
            <a:ext cx="3657600" cy="1417320"/>
          </a:xfrm>
          <a:prstGeom prst="roundRect">
            <a:avLst>
              <a:gd name="adj" fmla="val 5161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38744" y="2788920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F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8238744" y="3026664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Hamilton North Mixed-Use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238744" y="3319272"/>
            <a:ext cx="34015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Former industrial land. Mid-rise mixed-use development with employment, retail and residential. Belford–Tudor mass transit link.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502920" y="4224528"/>
            <a:ext cx="3657600" cy="1417320"/>
          </a:xfrm>
          <a:prstGeom prst="roundRect">
            <a:avLst>
              <a:gd name="adj" fmla="val 5161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0936" y="4315968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G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30936" y="4553712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Showground Heritage Precinct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30936" y="4846320"/>
            <a:ext cx="34015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Newcastle Showground adaptive reuse. Retained showring, heritage markets, apartment perimeter. Cultural and community anchor.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306824" y="4224528"/>
            <a:ext cx="3657600" cy="1417320"/>
          </a:xfrm>
          <a:prstGeom prst="roundRect">
            <a:avLst>
              <a:gd name="adj" fmla="val 5161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434840" y="4315968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H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434840" y="4553712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Education &amp; Community Interface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434840" y="4846320"/>
            <a:ext cx="34015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high school retained. PCYC community hub, youth services, health services, affordable housing cluster.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8110728" y="4224528"/>
            <a:ext cx="3657600" cy="1417320"/>
          </a:xfrm>
          <a:prstGeom prst="roundRect">
            <a:avLst>
              <a:gd name="adj" fmla="val 5161"/>
            </a:avLst>
          </a:prstGeom>
          <a:solidFill>
            <a:srgbClr val="E8E4DC"/>
          </a:solidFill>
          <a:ln w="12700">
            <a:solidFill>
              <a:srgbClr val="C8C4B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238744" y="4315968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 I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8238744" y="4553712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Melbourne Road Residential Node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8238744" y="4846320"/>
            <a:ext cx="34015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Eastern residential cluster. Higher density near Melbourne Road stop. Greenway connection to Styx Creek and Zone D.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502920" y="6492240"/>
            <a:ext cx="111831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indent="0" marL="0">
              <a:buNone/>
            </a:pPr>
            <a:r>
              <a:rPr lang="en-US" sz="900" u="sng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ARIA Integrated Master Plan</a:t>
            </a:r>
            <a:pPr indent="0" marL="0">
              <a:buNone/>
            </a:pPr>
            <a:r>
              <a:rPr lang="en-US" sz="900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900" u="sng" dirty="0">
                <a:solidFill>
                  <a:srgbClr val="7A8FA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Broadmeadow Place Strategy — Sub-Precincts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2026-05-30T00:50:51Z</dcterms:created>
  <dcterms:modified xsi:type="dcterms:W3CDTF">2026-05-30T00:50:51Z</dcterms:modified>
</cp:coreProperties>
</file>